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9" Type="http://schemas.openxmlformats.org/officeDocument/2006/relationships/slideLayout" Target="../slideLayouts/slideLayout1.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1700927"/>
            <a:ext cx="7415927" cy="1371600"/>
          </a:xfrm>
          <a:prstGeom prst="rect">
            <a:avLst/>
          </a:prstGeom>
          <a:noFill/>
          <a:ln/>
        </p:spPr>
        <p:txBody>
          <a:bodyPr wrap="square" rtlCol="0" anchor="t"/>
          <a:lstStyle/>
          <a:p>
            <a:pPr indent="0" marL="0">
              <a:lnSpc>
                <a:spcPts val="5400"/>
              </a:lnSpc>
              <a:buNone/>
            </a:pPr>
            <a:r>
              <a:rPr lang="en-US" sz="4320" b="1" dirty="0">
                <a:solidFill>
                  <a:srgbClr val="F0FCFF"/>
                </a:solidFill>
                <a:latin typeface="Spline Sans" pitchFamily="34" charset="0"/>
                <a:ea typeface="Spline Sans" pitchFamily="34" charset="-122"/>
                <a:cs typeface="Spline Sans" pitchFamily="34" charset="-120"/>
              </a:rPr>
              <a:t>POWERPOINT PRESENTATION FOR CA1</a:t>
            </a:r>
            <a:endParaRPr lang="en-US" sz="4320" dirty="0"/>
          </a:p>
        </p:txBody>
      </p:sp>
      <p:sp>
        <p:nvSpPr>
          <p:cNvPr id="6" name="Text 2"/>
          <p:cNvSpPr/>
          <p:nvPr/>
        </p:nvSpPr>
        <p:spPr>
          <a:xfrm>
            <a:off x="6350437" y="3442811"/>
            <a:ext cx="7415927" cy="395049"/>
          </a:xfrm>
          <a:prstGeom prst="rect">
            <a:avLst/>
          </a:prstGeom>
          <a:noFill/>
          <a:ln/>
        </p:spPr>
        <p:txBody>
          <a:bodyPr wrap="none" rtlCol="0" anchor="t"/>
          <a:lstStyle/>
          <a:p>
            <a:pPr indent="0" marL="0">
              <a:lnSpc>
                <a:spcPts val="3110"/>
              </a:lnSpc>
              <a:buNone/>
            </a:pPr>
            <a:r>
              <a:rPr lang="en-US" sz="1944" b="1" dirty="0">
                <a:solidFill>
                  <a:srgbClr val="E0E4E6"/>
                </a:solidFill>
                <a:latin typeface="Barlow" pitchFamily="34" charset="0"/>
                <a:ea typeface="Barlow" pitchFamily="34" charset="-122"/>
                <a:cs typeface="Barlow" pitchFamily="34" charset="-120"/>
              </a:rPr>
              <a:t>NAME- ARPAN KUMAR SINGH</a:t>
            </a:r>
            <a:endParaRPr lang="en-US" sz="1944" dirty="0"/>
          </a:p>
        </p:txBody>
      </p:sp>
      <p:sp>
        <p:nvSpPr>
          <p:cNvPr id="7" name="Text 3"/>
          <p:cNvSpPr/>
          <p:nvPr/>
        </p:nvSpPr>
        <p:spPr>
          <a:xfrm>
            <a:off x="6350437" y="4115514"/>
            <a:ext cx="7415927" cy="395049"/>
          </a:xfrm>
          <a:prstGeom prst="rect">
            <a:avLst/>
          </a:prstGeom>
          <a:noFill/>
          <a:ln/>
        </p:spPr>
        <p:txBody>
          <a:bodyPr wrap="none" rtlCol="0" anchor="t"/>
          <a:lstStyle/>
          <a:p>
            <a:pPr indent="0" marL="0">
              <a:lnSpc>
                <a:spcPts val="3110"/>
              </a:lnSpc>
              <a:buNone/>
            </a:pPr>
            <a:r>
              <a:rPr lang="en-US" sz="1944" b="1" dirty="0">
                <a:solidFill>
                  <a:srgbClr val="E0E4E6"/>
                </a:solidFill>
                <a:latin typeface="Barlow" pitchFamily="34" charset="0"/>
                <a:ea typeface="Barlow" pitchFamily="34" charset="-122"/>
                <a:cs typeface="Barlow" pitchFamily="34" charset="-120"/>
              </a:rPr>
              <a:t>ROLL-13000120041</a:t>
            </a:r>
            <a:endParaRPr lang="en-US" sz="1944" dirty="0"/>
          </a:p>
        </p:txBody>
      </p:sp>
      <p:sp>
        <p:nvSpPr>
          <p:cNvPr id="8" name="Text 4"/>
          <p:cNvSpPr/>
          <p:nvPr/>
        </p:nvSpPr>
        <p:spPr>
          <a:xfrm>
            <a:off x="6350437" y="4788218"/>
            <a:ext cx="7415927" cy="395049"/>
          </a:xfrm>
          <a:prstGeom prst="rect">
            <a:avLst/>
          </a:prstGeom>
          <a:noFill/>
          <a:ln/>
        </p:spPr>
        <p:txBody>
          <a:bodyPr wrap="none" rtlCol="0" anchor="t"/>
          <a:lstStyle/>
          <a:p>
            <a:pPr indent="0" marL="0">
              <a:lnSpc>
                <a:spcPts val="3110"/>
              </a:lnSpc>
              <a:buNone/>
            </a:pPr>
            <a:r>
              <a:rPr lang="en-US" sz="1944" b="1" dirty="0">
                <a:solidFill>
                  <a:srgbClr val="E0E4E6"/>
                </a:solidFill>
                <a:latin typeface="Barlow" pitchFamily="34" charset="0"/>
                <a:ea typeface="Barlow" pitchFamily="34" charset="-122"/>
                <a:cs typeface="Barlow" pitchFamily="34" charset="-120"/>
              </a:rPr>
              <a:t>SUB-PEC-CS701E</a:t>
            </a:r>
            <a:endParaRPr lang="en-US" sz="1944" dirty="0"/>
          </a:p>
        </p:txBody>
      </p:sp>
      <p:sp>
        <p:nvSpPr>
          <p:cNvPr id="9" name="Text 5"/>
          <p:cNvSpPr/>
          <p:nvPr/>
        </p:nvSpPr>
        <p:spPr>
          <a:xfrm>
            <a:off x="6350437" y="5460921"/>
            <a:ext cx="7415927" cy="395049"/>
          </a:xfrm>
          <a:prstGeom prst="rect">
            <a:avLst/>
          </a:prstGeom>
          <a:noFill/>
          <a:ln/>
        </p:spPr>
        <p:txBody>
          <a:bodyPr wrap="none" rtlCol="0" anchor="t"/>
          <a:lstStyle/>
          <a:p>
            <a:pPr indent="0" marL="0">
              <a:lnSpc>
                <a:spcPts val="3110"/>
              </a:lnSpc>
              <a:buNone/>
            </a:pPr>
            <a:r>
              <a:rPr lang="en-US" sz="1944" b="1" dirty="0">
                <a:solidFill>
                  <a:srgbClr val="E0E4E6"/>
                </a:solidFill>
                <a:latin typeface="Barlow" pitchFamily="34" charset="0"/>
                <a:ea typeface="Barlow" pitchFamily="34" charset="-122"/>
                <a:cs typeface="Barlow" pitchFamily="34" charset="-120"/>
              </a:rPr>
              <a:t>TOPIC - AI</a:t>
            </a:r>
            <a:endParaRPr lang="en-US" sz="1944" dirty="0"/>
          </a:p>
        </p:txBody>
      </p:sp>
      <p:sp>
        <p:nvSpPr>
          <p:cNvPr id="10" name="Text 6"/>
          <p:cNvSpPr/>
          <p:nvPr/>
        </p:nvSpPr>
        <p:spPr>
          <a:xfrm>
            <a:off x="6350437" y="6133624"/>
            <a:ext cx="7415927" cy="395049"/>
          </a:xfrm>
          <a:prstGeom prst="rect">
            <a:avLst/>
          </a:prstGeom>
          <a:noFill/>
          <a:ln/>
        </p:spPr>
        <p:txBody>
          <a:bodyPr wrap="none" rtlCol="0" anchor="t"/>
          <a:lstStyle/>
          <a:p>
            <a:pPr indent="0" marL="0">
              <a:lnSpc>
                <a:spcPts val="3110"/>
              </a:lnSpc>
              <a:buNone/>
            </a:pPr>
            <a:endParaRPr lang="en-US" sz="1944"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308610" y="1680210"/>
            <a:ext cx="4869180" cy="4869180"/>
          </a:xfrm>
          <a:prstGeom prst="rect">
            <a:avLst/>
          </a:prstGeom>
        </p:spPr>
      </p:pic>
      <p:sp>
        <p:nvSpPr>
          <p:cNvPr id="6" name="Text 1"/>
          <p:cNvSpPr/>
          <p:nvPr/>
        </p:nvSpPr>
        <p:spPr>
          <a:xfrm>
            <a:off x="6350437" y="1089660"/>
            <a:ext cx="7415927" cy="3785235"/>
          </a:xfrm>
          <a:prstGeom prst="rect">
            <a:avLst/>
          </a:prstGeom>
          <a:noFill/>
          <a:ln/>
        </p:spPr>
        <p:txBody>
          <a:bodyPr wrap="square" rtlCol="0" anchor="t"/>
          <a:lstStyle/>
          <a:p>
            <a:pPr indent="0" marL="0">
              <a:lnSpc>
                <a:spcPts val="7452"/>
              </a:lnSpc>
              <a:buNone/>
            </a:pPr>
            <a:r>
              <a:rPr lang="en-US" sz="5962" b="1" dirty="0">
                <a:solidFill>
                  <a:srgbClr val="F0FCFF"/>
                </a:solidFill>
                <a:latin typeface="Spline Sans" pitchFamily="34" charset="0"/>
                <a:ea typeface="Spline Sans" pitchFamily="34" charset="-122"/>
                <a:cs typeface="Spline Sans" pitchFamily="34" charset="-120"/>
              </a:rPr>
              <a:t>Artificial Intelligence: A Journey into the Future</a:t>
            </a:r>
            <a:endParaRPr lang="en-US" sz="5962" dirty="0"/>
          </a:p>
        </p:txBody>
      </p:sp>
      <p:sp>
        <p:nvSpPr>
          <p:cNvPr id="7" name="Text 2"/>
          <p:cNvSpPr/>
          <p:nvPr/>
        </p:nvSpPr>
        <p:spPr>
          <a:xfrm>
            <a:off x="6350437" y="5245179"/>
            <a:ext cx="7415927" cy="1185148"/>
          </a:xfrm>
          <a:prstGeom prst="rect">
            <a:avLst/>
          </a:prstGeom>
          <a:noFill/>
          <a:ln/>
        </p:spPr>
        <p:txBody>
          <a:bodyPr wrap="square" rtlCol="0" anchor="t"/>
          <a:lstStyle/>
          <a:p>
            <a:pPr indent="0" marL="0">
              <a:lnSpc>
                <a:spcPts val="3110"/>
              </a:lnSpc>
              <a:buNone/>
            </a:pPr>
            <a:r>
              <a:rPr lang="en-US" sz="1944" dirty="0">
                <a:solidFill>
                  <a:srgbClr val="E0E4E6"/>
                </a:solidFill>
                <a:latin typeface="Barlow" pitchFamily="34" charset="0"/>
                <a:ea typeface="Barlow" pitchFamily="34" charset="-122"/>
                <a:cs typeface="Barlow" pitchFamily="34" charset="-120"/>
              </a:rPr>
              <a:t>Artificial intelligence (AI) is a rapidly evolving field that encompasses the development of intelligent machines capable of performing tasks that typically require human intelligence.</a:t>
            </a:r>
            <a:endParaRPr lang="en-US" sz="1944" dirty="0"/>
          </a:p>
        </p:txBody>
      </p:sp>
      <p:sp>
        <p:nvSpPr>
          <p:cNvPr id="8" name="Shape 3"/>
          <p:cNvSpPr/>
          <p:nvPr/>
        </p:nvSpPr>
        <p:spPr>
          <a:xfrm>
            <a:off x="6350437" y="6726436"/>
            <a:ext cx="394930" cy="394930"/>
          </a:xfrm>
          <a:prstGeom prst="roundRect">
            <a:avLst>
              <a:gd name="adj" fmla="val 23151155"/>
            </a:avLst>
          </a:prstGeom>
          <a:noFill/>
          <a:ln w="7620">
            <a:solidFill>
              <a:srgbClr val="FFFFFF"/>
            </a:solidFill>
            <a:prstDash val="solid"/>
          </a:ln>
        </p:spPr>
      </p:sp>
      <p:pic>
        <p:nvPicPr>
          <p:cNvPr id="9" name="Image 3" descr="preencoded.png">    </p:cNvPr>
          <p:cNvPicPr>
            <a:picLocks noChangeAspect="1"/>
          </p:cNvPicPr>
          <p:nvPr/>
        </p:nvPicPr>
        <p:blipFill>
          <a:blip r:embed="rId4"/>
          <a:stretch>
            <a:fillRect/>
          </a:stretch>
        </p:blipFill>
        <p:spPr>
          <a:xfrm>
            <a:off x="6358057" y="6734056"/>
            <a:ext cx="379690" cy="379690"/>
          </a:xfrm>
          <a:prstGeom prst="rect">
            <a:avLst/>
          </a:prstGeom>
        </p:spPr>
      </p:pic>
      <p:sp>
        <p:nvSpPr>
          <p:cNvPr id="10" name="Text 4"/>
          <p:cNvSpPr/>
          <p:nvPr/>
        </p:nvSpPr>
        <p:spPr>
          <a:xfrm>
            <a:off x="6868716" y="6707981"/>
            <a:ext cx="3341727" cy="431959"/>
          </a:xfrm>
          <a:prstGeom prst="rect">
            <a:avLst/>
          </a:prstGeom>
          <a:noFill/>
          <a:ln/>
        </p:spPr>
        <p:txBody>
          <a:bodyPr wrap="none" rtlCol="0" anchor="t"/>
          <a:lstStyle/>
          <a:p>
            <a:pPr algn="l" indent="0" marL="0">
              <a:lnSpc>
                <a:spcPts val="3402"/>
              </a:lnSpc>
              <a:buNone/>
            </a:pPr>
            <a:r>
              <a:rPr lang="en-US" sz="2430" b="1" dirty="0">
                <a:solidFill>
                  <a:srgbClr val="E0E4E6"/>
                </a:solidFill>
                <a:latin typeface="Barlow" pitchFamily="34" charset="0"/>
                <a:ea typeface="Barlow" pitchFamily="34" charset="-122"/>
                <a:cs typeface="Barlow" pitchFamily="34" charset="-120"/>
              </a:rPr>
              <a:t>by ARPAN KUMAR SINGH</a:t>
            </a:r>
            <a:endParaRPr lang="en-US" sz="2430" dirty="0"/>
          </a:p>
        </p:txBody>
      </p:sp>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864037" y="2267307"/>
            <a:ext cx="10262354" cy="685800"/>
          </a:xfrm>
          <a:prstGeom prst="rect">
            <a:avLst/>
          </a:prstGeom>
          <a:noFill/>
          <a:ln/>
        </p:spPr>
        <p:txBody>
          <a:bodyPr wrap="none" rtlCol="0" anchor="t"/>
          <a:lstStyle/>
          <a:p>
            <a:pPr indent="0" marL="0">
              <a:lnSpc>
                <a:spcPts val="5400"/>
              </a:lnSpc>
              <a:buNone/>
            </a:pPr>
            <a:r>
              <a:rPr lang="en-US" sz="4320" b="1" dirty="0">
                <a:solidFill>
                  <a:srgbClr val="F0FCFF"/>
                </a:solidFill>
                <a:latin typeface="Spline Sans" pitchFamily="34" charset="0"/>
                <a:ea typeface="Spline Sans" pitchFamily="34" charset="-122"/>
                <a:cs typeface="Spline Sans" pitchFamily="34" charset="-120"/>
              </a:rPr>
              <a:t>Defining AI: Capabilities and Limitations</a:t>
            </a:r>
            <a:endParaRPr lang="en-US" sz="4320" dirty="0"/>
          </a:p>
        </p:txBody>
      </p:sp>
      <p:sp>
        <p:nvSpPr>
          <p:cNvPr id="5" name="Text 2"/>
          <p:cNvSpPr/>
          <p:nvPr/>
        </p:nvSpPr>
        <p:spPr>
          <a:xfrm>
            <a:off x="864037" y="3570208"/>
            <a:ext cx="2743200" cy="342900"/>
          </a:xfrm>
          <a:prstGeom prst="rect">
            <a:avLst/>
          </a:prstGeom>
          <a:noFill/>
          <a:ln/>
        </p:spPr>
        <p:txBody>
          <a:bodyPr wrap="none" rtlCol="0" anchor="t"/>
          <a:lstStyle/>
          <a:p>
            <a:pPr indent="0" marL="0">
              <a:lnSpc>
                <a:spcPts val="2700"/>
              </a:lnSpc>
              <a:buNone/>
            </a:pPr>
            <a:r>
              <a:rPr lang="en-US" sz="2160" b="1" dirty="0">
                <a:solidFill>
                  <a:srgbClr val="F0FCFF"/>
                </a:solidFill>
                <a:latin typeface="Spline Sans" pitchFamily="34" charset="0"/>
                <a:ea typeface="Spline Sans" pitchFamily="34" charset="-122"/>
                <a:cs typeface="Spline Sans" pitchFamily="34" charset="-120"/>
              </a:rPr>
              <a:t>Capabilities</a:t>
            </a:r>
            <a:endParaRPr lang="en-US" sz="2160" dirty="0"/>
          </a:p>
        </p:txBody>
      </p:sp>
      <p:sp>
        <p:nvSpPr>
          <p:cNvPr id="6" name="Text 3"/>
          <p:cNvSpPr/>
          <p:nvPr/>
        </p:nvSpPr>
        <p:spPr>
          <a:xfrm>
            <a:off x="864037" y="4159925"/>
            <a:ext cx="6150054" cy="1580198"/>
          </a:xfrm>
          <a:prstGeom prst="rect">
            <a:avLst/>
          </a:prstGeom>
          <a:noFill/>
          <a:ln/>
        </p:spPr>
        <p:txBody>
          <a:bodyPr wrap="square" rtlCol="0" anchor="t"/>
          <a:lstStyle/>
          <a:p>
            <a:pPr indent="0" marL="0">
              <a:lnSpc>
                <a:spcPts val="3110"/>
              </a:lnSpc>
              <a:buNone/>
            </a:pPr>
            <a:r>
              <a:rPr lang="en-US" sz="1944" dirty="0">
                <a:solidFill>
                  <a:srgbClr val="E0E4E6"/>
                </a:solidFill>
                <a:latin typeface="Barlow" pitchFamily="34" charset="0"/>
                <a:ea typeface="Barlow" pitchFamily="34" charset="-122"/>
                <a:cs typeface="Barlow" pitchFamily="34" charset="-120"/>
              </a:rPr>
              <a:t>AI systems are adept at tasks such as image recognition, natural language processing, and decision-making. AI is also being used in industries such as healthcare, finance, and transportation.</a:t>
            </a:r>
            <a:endParaRPr lang="en-US" sz="1944" dirty="0"/>
          </a:p>
        </p:txBody>
      </p:sp>
      <p:sp>
        <p:nvSpPr>
          <p:cNvPr id="7" name="Text 4"/>
          <p:cNvSpPr/>
          <p:nvPr/>
        </p:nvSpPr>
        <p:spPr>
          <a:xfrm>
            <a:off x="7623929" y="3570208"/>
            <a:ext cx="2743200" cy="342900"/>
          </a:xfrm>
          <a:prstGeom prst="rect">
            <a:avLst/>
          </a:prstGeom>
          <a:noFill/>
          <a:ln/>
        </p:spPr>
        <p:txBody>
          <a:bodyPr wrap="none" rtlCol="0" anchor="t"/>
          <a:lstStyle/>
          <a:p>
            <a:pPr indent="0" marL="0">
              <a:lnSpc>
                <a:spcPts val="2700"/>
              </a:lnSpc>
              <a:buNone/>
            </a:pPr>
            <a:r>
              <a:rPr lang="en-US" sz="2160" b="1" dirty="0">
                <a:solidFill>
                  <a:srgbClr val="F0FCFF"/>
                </a:solidFill>
                <a:latin typeface="Spline Sans" pitchFamily="34" charset="0"/>
                <a:ea typeface="Spline Sans" pitchFamily="34" charset="-122"/>
                <a:cs typeface="Spline Sans" pitchFamily="34" charset="-120"/>
              </a:rPr>
              <a:t>Limitations</a:t>
            </a:r>
            <a:endParaRPr lang="en-US" sz="2160" dirty="0"/>
          </a:p>
        </p:txBody>
      </p:sp>
      <p:sp>
        <p:nvSpPr>
          <p:cNvPr id="8" name="Text 5"/>
          <p:cNvSpPr/>
          <p:nvPr/>
        </p:nvSpPr>
        <p:spPr>
          <a:xfrm>
            <a:off x="7623929" y="4159925"/>
            <a:ext cx="6150054" cy="1580198"/>
          </a:xfrm>
          <a:prstGeom prst="rect">
            <a:avLst/>
          </a:prstGeom>
          <a:noFill/>
          <a:ln/>
        </p:spPr>
        <p:txBody>
          <a:bodyPr wrap="square" rtlCol="0" anchor="t"/>
          <a:lstStyle/>
          <a:p>
            <a:pPr indent="0" marL="0">
              <a:lnSpc>
                <a:spcPts val="3110"/>
              </a:lnSpc>
              <a:buNone/>
            </a:pPr>
            <a:r>
              <a:rPr lang="en-US" sz="1944" dirty="0">
                <a:solidFill>
                  <a:srgbClr val="E0E4E6"/>
                </a:solidFill>
                <a:latin typeface="Barlow" pitchFamily="34" charset="0"/>
                <a:ea typeface="Barlow" pitchFamily="34" charset="-122"/>
                <a:cs typeface="Barlow" pitchFamily="34" charset="-120"/>
              </a:rPr>
              <a:t>Despite its advancements, AI still struggles with complex tasks requiring common sense and creativity. AI systems are often limited by their reliance on large datasets and lack of adaptability in novel situations.</a:t>
            </a:r>
            <a:endParaRPr lang="en-US" sz="1944"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939058"/>
          </a:xfrm>
          <a:prstGeom prst="rect">
            <a:avLst/>
          </a:prstGeom>
        </p:spPr>
      </p:pic>
      <p:sp>
        <p:nvSpPr>
          <p:cNvPr id="5" name="Text 1"/>
          <p:cNvSpPr/>
          <p:nvPr/>
        </p:nvSpPr>
        <p:spPr>
          <a:xfrm>
            <a:off x="822960" y="3586758"/>
            <a:ext cx="11600736" cy="653177"/>
          </a:xfrm>
          <a:prstGeom prst="rect">
            <a:avLst/>
          </a:prstGeom>
          <a:noFill/>
          <a:ln/>
        </p:spPr>
        <p:txBody>
          <a:bodyPr wrap="none" rtlCol="0" anchor="t"/>
          <a:lstStyle/>
          <a:p>
            <a:pPr indent="0" marL="0">
              <a:lnSpc>
                <a:spcPts val="5143"/>
              </a:lnSpc>
              <a:buNone/>
            </a:pPr>
            <a:r>
              <a:rPr lang="en-US" sz="4114" b="1" dirty="0">
                <a:solidFill>
                  <a:srgbClr val="F0FCFF"/>
                </a:solidFill>
                <a:latin typeface="Spline Sans" pitchFamily="34" charset="0"/>
                <a:ea typeface="Spline Sans" pitchFamily="34" charset="-122"/>
                <a:cs typeface="Spline Sans" pitchFamily="34" charset="-120"/>
              </a:rPr>
              <a:t>Machine Learning: Algorithms and Applications</a:t>
            </a:r>
            <a:endParaRPr lang="en-US" sz="4114" dirty="0"/>
          </a:p>
        </p:txBody>
      </p:sp>
      <p:sp>
        <p:nvSpPr>
          <p:cNvPr id="6" name="Shape 2"/>
          <p:cNvSpPr/>
          <p:nvPr/>
        </p:nvSpPr>
        <p:spPr>
          <a:xfrm>
            <a:off x="822960" y="4857036"/>
            <a:ext cx="528995" cy="528995"/>
          </a:xfrm>
          <a:prstGeom prst="roundRect">
            <a:avLst>
              <a:gd name="adj" fmla="val 66673"/>
            </a:avLst>
          </a:prstGeom>
          <a:solidFill>
            <a:srgbClr val="0A081B"/>
          </a:solidFill>
          <a:ln w="22860">
            <a:solidFill>
              <a:srgbClr val="16FFBB"/>
            </a:solidFill>
            <a:prstDash val="solid"/>
          </a:ln>
        </p:spPr>
      </p:sp>
      <p:sp>
        <p:nvSpPr>
          <p:cNvPr id="7" name="Text 3"/>
          <p:cNvSpPr/>
          <p:nvPr/>
        </p:nvSpPr>
        <p:spPr>
          <a:xfrm>
            <a:off x="1019651" y="4964787"/>
            <a:ext cx="135612" cy="313492"/>
          </a:xfrm>
          <a:prstGeom prst="rect">
            <a:avLst/>
          </a:prstGeom>
          <a:noFill/>
          <a:ln/>
        </p:spPr>
        <p:txBody>
          <a:bodyPr wrap="none" rtlCol="0" anchor="t"/>
          <a:lstStyle/>
          <a:p>
            <a:pPr algn="ctr" indent="0" marL="0">
              <a:lnSpc>
                <a:spcPts val="2469"/>
              </a:lnSpc>
              <a:buNone/>
            </a:pPr>
            <a:r>
              <a:rPr lang="en-US" sz="2469" b="1" dirty="0">
                <a:solidFill>
                  <a:srgbClr val="E0E4E6"/>
                </a:solidFill>
                <a:latin typeface="Spline Sans" pitchFamily="34" charset="0"/>
                <a:ea typeface="Spline Sans" pitchFamily="34" charset="-122"/>
                <a:cs typeface="Spline Sans" pitchFamily="34" charset="-120"/>
              </a:rPr>
              <a:t>1</a:t>
            </a:r>
            <a:endParaRPr lang="en-US" sz="2469" dirty="0"/>
          </a:p>
        </p:txBody>
      </p:sp>
      <p:sp>
        <p:nvSpPr>
          <p:cNvPr id="8" name="Text 4"/>
          <p:cNvSpPr/>
          <p:nvPr/>
        </p:nvSpPr>
        <p:spPr>
          <a:xfrm>
            <a:off x="1586984" y="4857036"/>
            <a:ext cx="2612469" cy="326469"/>
          </a:xfrm>
          <a:prstGeom prst="rect">
            <a:avLst/>
          </a:prstGeom>
          <a:noFill/>
          <a:ln/>
        </p:spPr>
        <p:txBody>
          <a:bodyPr wrap="none" rtlCol="0" anchor="t"/>
          <a:lstStyle/>
          <a:p>
            <a:pPr indent="0" marL="0">
              <a:lnSpc>
                <a:spcPts val="2571"/>
              </a:lnSpc>
              <a:buNone/>
            </a:pPr>
            <a:r>
              <a:rPr lang="en-US" sz="2057" b="1" dirty="0">
                <a:solidFill>
                  <a:srgbClr val="E0E4E6"/>
                </a:solidFill>
                <a:latin typeface="Spline Sans" pitchFamily="34" charset="0"/>
                <a:ea typeface="Spline Sans" pitchFamily="34" charset="-122"/>
                <a:cs typeface="Spline Sans" pitchFamily="34" charset="-120"/>
              </a:rPr>
              <a:t>Supervised Learning</a:t>
            </a:r>
            <a:endParaRPr lang="en-US" sz="2057" dirty="0"/>
          </a:p>
        </p:txBody>
      </p:sp>
      <p:sp>
        <p:nvSpPr>
          <p:cNvPr id="9" name="Text 5"/>
          <p:cNvSpPr/>
          <p:nvPr/>
        </p:nvSpPr>
        <p:spPr>
          <a:xfrm>
            <a:off x="1586984" y="5324475"/>
            <a:ext cx="3407450" cy="1504950"/>
          </a:xfrm>
          <a:prstGeom prst="rect">
            <a:avLst/>
          </a:prstGeom>
          <a:noFill/>
          <a:ln/>
        </p:spPr>
        <p:txBody>
          <a:bodyPr wrap="square" rtlCol="0" anchor="t"/>
          <a:lstStyle/>
          <a:p>
            <a:pPr indent="0" marL="0">
              <a:lnSpc>
                <a:spcPts val="2962"/>
              </a:lnSpc>
              <a:buNone/>
            </a:pPr>
            <a:r>
              <a:rPr lang="en-US" sz="1851" dirty="0">
                <a:solidFill>
                  <a:srgbClr val="E0E4E6"/>
                </a:solidFill>
                <a:latin typeface="Barlow" pitchFamily="34" charset="0"/>
                <a:ea typeface="Barlow" pitchFamily="34" charset="-122"/>
                <a:cs typeface="Barlow" pitchFamily="34" charset="-120"/>
              </a:rPr>
              <a:t>This involves training models on labeled data to predict outcomes. Examples include image classification and spam filtering.</a:t>
            </a:r>
            <a:endParaRPr lang="en-US" sz="1851" dirty="0"/>
          </a:p>
        </p:txBody>
      </p:sp>
      <p:sp>
        <p:nvSpPr>
          <p:cNvPr id="10" name="Shape 6"/>
          <p:cNvSpPr/>
          <p:nvPr/>
        </p:nvSpPr>
        <p:spPr>
          <a:xfrm>
            <a:off x="5229463" y="4857036"/>
            <a:ext cx="528995" cy="528995"/>
          </a:xfrm>
          <a:prstGeom prst="roundRect">
            <a:avLst>
              <a:gd name="adj" fmla="val 66673"/>
            </a:avLst>
          </a:prstGeom>
          <a:solidFill>
            <a:srgbClr val="0A081B"/>
          </a:solidFill>
          <a:ln w="22860">
            <a:solidFill>
              <a:srgbClr val="29DDDA"/>
            </a:solidFill>
            <a:prstDash val="solid"/>
          </a:ln>
        </p:spPr>
      </p:sp>
      <p:sp>
        <p:nvSpPr>
          <p:cNvPr id="11" name="Text 7"/>
          <p:cNvSpPr/>
          <p:nvPr/>
        </p:nvSpPr>
        <p:spPr>
          <a:xfrm>
            <a:off x="5406747" y="4964787"/>
            <a:ext cx="174308" cy="313492"/>
          </a:xfrm>
          <a:prstGeom prst="rect">
            <a:avLst/>
          </a:prstGeom>
          <a:noFill/>
          <a:ln/>
        </p:spPr>
        <p:txBody>
          <a:bodyPr wrap="none" rtlCol="0" anchor="t"/>
          <a:lstStyle/>
          <a:p>
            <a:pPr algn="ctr" indent="0" marL="0">
              <a:lnSpc>
                <a:spcPts val="2469"/>
              </a:lnSpc>
              <a:buNone/>
            </a:pPr>
            <a:r>
              <a:rPr lang="en-US" sz="2469" b="1" dirty="0">
                <a:solidFill>
                  <a:srgbClr val="E0E4E6"/>
                </a:solidFill>
                <a:latin typeface="Spline Sans" pitchFamily="34" charset="0"/>
                <a:ea typeface="Spline Sans" pitchFamily="34" charset="-122"/>
                <a:cs typeface="Spline Sans" pitchFamily="34" charset="-120"/>
              </a:rPr>
              <a:t>2</a:t>
            </a:r>
            <a:endParaRPr lang="en-US" sz="2469" dirty="0"/>
          </a:p>
        </p:txBody>
      </p:sp>
      <p:sp>
        <p:nvSpPr>
          <p:cNvPr id="12" name="Text 8"/>
          <p:cNvSpPr/>
          <p:nvPr/>
        </p:nvSpPr>
        <p:spPr>
          <a:xfrm>
            <a:off x="5993487" y="4857036"/>
            <a:ext cx="2843451" cy="326469"/>
          </a:xfrm>
          <a:prstGeom prst="rect">
            <a:avLst/>
          </a:prstGeom>
          <a:noFill/>
          <a:ln/>
        </p:spPr>
        <p:txBody>
          <a:bodyPr wrap="none" rtlCol="0" anchor="t"/>
          <a:lstStyle/>
          <a:p>
            <a:pPr indent="0" marL="0">
              <a:lnSpc>
                <a:spcPts val="2571"/>
              </a:lnSpc>
              <a:buNone/>
            </a:pPr>
            <a:r>
              <a:rPr lang="en-US" sz="2057" b="1" dirty="0">
                <a:solidFill>
                  <a:srgbClr val="E0E4E6"/>
                </a:solidFill>
                <a:latin typeface="Spline Sans" pitchFamily="34" charset="0"/>
                <a:ea typeface="Spline Sans" pitchFamily="34" charset="-122"/>
                <a:cs typeface="Spline Sans" pitchFamily="34" charset="-120"/>
              </a:rPr>
              <a:t>Unsupervised Learning</a:t>
            </a:r>
            <a:endParaRPr lang="en-US" sz="2057" dirty="0"/>
          </a:p>
        </p:txBody>
      </p:sp>
      <p:sp>
        <p:nvSpPr>
          <p:cNvPr id="13" name="Text 9"/>
          <p:cNvSpPr/>
          <p:nvPr/>
        </p:nvSpPr>
        <p:spPr>
          <a:xfrm>
            <a:off x="5993487" y="5324475"/>
            <a:ext cx="3407450" cy="1881188"/>
          </a:xfrm>
          <a:prstGeom prst="rect">
            <a:avLst/>
          </a:prstGeom>
          <a:noFill/>
          <a:ln/>
        </p:spPr>
        <p:txBody>
          <a:bodyPr wrap="square" rtlCol="0" anchor="t"/>
          <a:lstStyle/>
          <a:p>
            <a:pPr indent="0" marL="0">
              <a:lnSpc>
                <a:spcPts val="2962"/>
              </a:lnSpc>
              <a:buNone/>
            </a:pPr>
            <a:r>
              <a:rPr lang="en-US" sz="1851" dirty="0">
                <a:solidFill>
                  <a:srgbClr val="E0E4E6"/>
                </a:solidFill>
                <a:latin typeface="Barlow" pitchFamily="34" charset="0"/>
                <a:ea typeface="Barlow" pitchFamily="34" charset="-122"/>
                <a:cs typeface="Barlow" pitchFamily="34" charset="-120"/>
              </a:rPr>
              <a:t>This aims to discover patterns and insights from unlabeled data. Examples include customer segmentation and anomaly detection.</a:t>
            </a:r>
            <a:endParaRPr lang="en-US" sz="1851" dirty="0"/>
          </a:p>
        </p:txBody>
      </p:sp>
      <p:sp>
        <p:nvSpPr>
          <p:cNvPr id="14" name="Shape 10"/>
          <p:cNvSpPr/>
          <p:nvPr/>
        </p:nvSpPr>
        <p:spPr>
          <a:xfrm>
            <a:off x="9635966" y="4857036"/>
            <a:ext cx="528995" cy="528995"/>
          </a:xfrm>
          <a:prstGeom prst="roundRect">
            <a:avLst>
              <a:gd name="adj" fmla="val 66673"/>
            </a:avLst>
          </a:prstGeom>
          <a:solidFill>
            <a:srgbClr val="0A081B"/>
          </a:solidFill>
          <a:ln w="22860">
            <a:solidFill>
              <a:srgbClr val="37A7E7"/>
            </a:solidFill>
            <a:prstDash val="solid"/>
          </a:ln>
        </p:spPr>
      </p:sp>
      <p:sp>
        <p:nvSpPr>
          <p:cNvPr id="15" name="Text 11"/>
          <p:cNvSpPr/>
          <p:nvPr/>
        </p:nvSpPr>
        <p:spPr>
          <a:xfrm>
            <a:off x="9808607" y="4964787"/>
            <a:ext cx="183594" cy="313492"/>
          </a:xfrm>
          <a:prstGeom prst="rect">
            <a:avLst/>
          </a:prstGeom>
          <a:noFill/>
          <a:ln/>
        </p:spPr>
        <p:txBody>
          <a:bodyPr wrap="none" rtlCol="0" anchor="t"/>
          <a:lstStyle/>
          <a:p>
            <a:pPr algn="ctr" indent="0" marL="0">
              <a:lnSpc>
                <a:spcPts val="2469"/>
              </a:lnSpc>
              <a:buNone/>
            </a:pPr>
            <a:r>
              <a:rPr lang="en-US" sz="2469" b="1" dirty="0">
                <a:solidFill>
                  <a:srgbClr val="E0E4E6"/>
                </a:solidFill>
                <a:latin typeface="Spline Sans" pitchFamily="34" charset="0"/>
                <a:ea typeface="Spline Sans" pitchFamily="34" charset="-122"/>
                <a:cs typeface="Spline Sans" pitchFamily="34" charset="-120"/>
              </a:rPr>
              <a:t>3</a:t>
            </a:r>
            <a:endParaRPr lang="en-US" sz="2469" dirty="0"/>
          </a:p>
        </p:txBody>
      </p:sp>
      <p:sp>
        <p:nvSpPr>
          <p:cNvPr id="16" name="Text 12"/>
          <p:cNvSpPr/>
          <p:nvPr/>
        </p:nvSpPr>
        <p:spPr>
          <a:xfrm>
            <a:off x="10399990" y="4857036"/>
            <a:ext cx="2963823" cy="326469"/>
          </a:xfrm>
          <a:prstGeom prst="rect">
            <a:avLst/>
          </a:prstGeom>
          <a:noFill/>
          <a:ln/>
        </p:spPr>
        <p:txBody>
          <a:bodyPr wrap="none" rtlCol="0" anchor="t"/>
          <a:lstStyle/>
          <a:p>
            <a:pPr indent="0" marL="0">
              <a:lnSpc>
                <a:spcPts val="2571"/>
              </a:lnSpc>
              <a:buNone/>
            </a:pPr>
            <a:r>
              <a:rPr lang="en-US" sz="2057" b="1" dirty="0">
                <a:solidFill>
                  <a:srgbClr val="E0E4E6"/>
                </a:solidFill>
                <a:latin typeface="Spline Sans" pitchFamily="34" charset="0"/>
                <a:ea typeface="Spline Sans" pitchFamily="34" charset="-122"/>
                <a:cs typeface="Spline Sans" pitchFamily="34" charset="-120"/>
              </a:rPr>
              <a:t>Reinforcement Learning</a:t>
            </a:r>
            <a:endParaRPr lang="en-US" sz="2057" dirty="0"/>
          </a:p>
        </p:txBody>
      </p:sp>
      <p:sp>
        <p:nvSpPr>
          <p:cNvPr id="17" name="Text 13"/>
          <p:cNvSpPr/>
          <p:nvPr/>
        </p:nvSpPr>
        <p:spPr>
          <a:xfrm>
            <a:off x="10399990" y="5324475"/>
            <a:ext cx="3407450" cy="2257425"/>
          </a:xfrm>
          <a:prstGeom prst="rect">
            <a:avLst/>
          </a:prstGeom>
          <a:noFill/>
          <a:ln/>
        </p:spPr>
        <p:txBody>
          <a:bodyPr wrap="square" rtlCol="0" anchor="t"/>
          <a:lstStyle/>
          <a:p>
            <a:pPr indent="0" marL="0">
              <a:lnSpc>
                <a:spcPts val="2962"/>
              </a:lnSpc>
              <a:buNone/>
            </a:pPr>
            <a:r>
              <a:rPr lang="en-US" sz="1851" dirty="0">
                <a:solidFill>
                  <a:srgbClr val="E0E4E6"/>
                </a:solidFill>
                <a:latin typeface="Barlow" pitchFamily="34" charset="0"/>
                <a:ea typeface="Barlow" pitchFamily="34" charset="-122"/>
                <a:cs typeface="Barlow" pitchFamily="34" charset="-120"/>
              </a:rPr>
              <a:t>This involves training agents to learn through trial and error, interacting with an environment to maximize rewards. Examples include game playing and robotics.</a:t>
            </a:r>
            <a:endParaRPr lang="en-US" sz="1851"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160270"/>
          </a:xfrm>
          <a:prstGeom prst="rect">
            <a:avLst/>
          </a:prstGeom>
        </p:spPr>
      </p:pic>
      <p:sp>
        <p:nvSpPr>
          <p:cNvPr id="5" name="Text 1"/>
          <p:cNvSpPr/>
          <p:nvPr/>
        </p:nvSpPr>
        <p:spPr>
          <a:xfrm>
            <a:off x="2236113" y="2635448"/>
            <a:ext cx="10158055" cy="960120"/>
          </a:xfrm>
          <a:prstGeom prst="rect">
            <a:avLst/>
          </a:prstGeom>
          <a:noFill/>
          <a:ln/>
        </p:spPr>
        <p:txBody>
          <a:bodyPr wrap="square" rtlCol="0" anchor="t"/>
          <a:lstStyle/>
          <a:p>
            <a:pPr indent="0" marL="0">
              <a:lnSpc>
                <a:spcPts val="3780"/>
              </a:lnSpc>
              <a:buNone/>
            </a:pPr>
            <a:r>
              <a:rPr lang="en-US" sz="3024" b="1" dirty="0">
                <a:solidFill>
                  <a:srgbClr val="F0FCFF"/>
                </a:solidFill>
                <a:latin typeface="Spline Sans" pitchFamily="34" charset="0"/>
                <a:ea typeface="Spline Sans" pitchFamily="34" charset="-122"/>
                <a:cs typeface="Spline Sans" pitchFamily="34" charset="-120"/>
              </a:rPr>
              <a:t>Natural Language Processing: Chatbots and Language Understanding</a:t>
            </a:r>
            <a:endParaRPr lang="en-US" sz="3024" dirty="0"/>
          </a:p>
        </p:txBody>
      </p:sp>
      <p:sp>
        <p:nvSpPr>
          <p:cNvPr id="6" name="Shape 2"/>
          <p:cNvSpPr/>
          <p:nvPr/>
        </p:nvSpPr>
        <p:spPr>
          <a:xfrm>
            <a:off x="2236113" y="5805726"/>
            <a:ext cx="10158055" cy="22860"/>
          </a:xfrm>
          <a:prstGeom prst="roundRect">
            <a:avLst>
              <a:gd name="adj" fmla="val 1134000"/>
            </a:avLst>
          </a:prstGeom>
          <a:solidFill>
            <a:srgbClr val="FFFFFF">
              <a:alpha val="24000"/>
            </a:srgbClr>
          </a:solidFill>
          <a:ln/>
        </p:spPr>
      </p:sp>
      <p:sp>
        <p:nvSpPr>
          <p:cNvPr id="7" name="Shape 3"/>
          <p:cNvSpPr/>
          <p:nvPr/>
        </p:nvSpPr>
        <p:spPr>
          <a:xfrm>
            <a:off x="4720828" y="5200948"/>
            <a:ext cx="22860" cy="604838"/>
          </a:xfrm>
          <a:prstGeom prst="roundRect">
            <a:avLst>
              <a:gd name="adj" fmla="val 1134000"/>
            </a:avLst>
          </a:prstGeom>
          <a:solidFill>
            <a:srgbClr val="16FFBB"/>
          </a:solidFill>
          <a:ln/>
        </p:spPr>
      </p:sp>
      <p:sp>
        <p:nvSpPr>
          <p:cNvPr id="8" name="Shape 4"/>
          <p:cNvSpPr/>
          <p:nvPr/>
        </p:nvSpPr>
        <p:spPr>
          <a:xfrm>
            <a:off x="4537948" y="5611356"/>
            <a:ext cx="388739" cy="388739"/>
          </a:xfrm>
          <a:prstGeom prst="roundRect">
            <a:avLst>
              <a:gd name="adj" fmla="val 66685"/>
            </a:avLst>
          </a:prstGeom>
          <a:solidFill>
            <a:srgbClr val="0A081B"/>
          </a:solidFill>
          <a:ln w="15240">
            <a:solidFill>
              <a:srgbClr val="16FFBB"/>
            </a:solidFill>
            <a:prstDash val="solid"/>
          </a:ln>
        </p:spPr>
      </p:sp>
      <p:sp>
        <p:nvSpPr>
          <p:cNvPr id="9" name="Text 5"/>
          <p:cNvSpPr/>
          <p:nvPr/>
        </p:nvSpPr>
        <p:spPr>
          <a:xfrm>
            <a:off x="4682490" y="5690533"/>
            <a:ext cx="99655" cy="230386"/>
          </a:xfrm>
          <a:prstGeom prst="rect">
            <a:avLst/>
          </a:prstGeom>
          <a:noFill/>
          <a:ln/>
        </p:spPr>
        <p:txBody>
          <a:bodyPr wrap="none" rtlCol="0" anchor="t"/>
          <a:lstStyle/>
          <a:p>
            <a:pPr algn="ctr" indent="0" marL="0">
              <a:lnSpc>
                <a:spcPts val="1814"/>
              </a:lnSpc>
              <a:buNone/>
            </a:pPr>
            <a:r>
              <a:rPr lang="en-US" sz="1814" b="1" dirty="0">
                <a:solidFill>
                  <a:srgbClr val="E0E4E6"/>
                </a:solidFill>
                <a:latin typeface="Spline Sans" pitchFamily="34" charset="0"/>
                <a:ea typeface="Spline Sans" pitchFamily="34" charset="-122"/>
                <a:cs typeface="Spline Sans" pitchFamily="34" charset="-120"/>
              </a:rPr>
              <a:t>1</a:t>
            </a:r>
            <a:endParaRPr lang="en-US" sz="1814" dirty="0"/>
          </a:p>
        </p:txBody>
      </p:sp>
      <p:sp>
        <p:nvSpPr>
          <p:cNvPr id="10" name="Text 6"/>
          <p:cNvSpPr/>
          <p:nvPr/>
        </p:nvSpPr>
        <p:spPr>
          <a:xfrm>
            <a:off x="3772257" y="3854768"/>
            <a:ext cx="1920240" cy="240030"/>
          </a:xfrm>
          <a:prstGeom prst="rect">
            <a:avLst/>
          </a:prstGeom>
          <a:noFill/>
          <a:ln/>
        </p:spPr>
        <p:txBody>
          <a:bodyPr wrap="none" rtlCol="0" anchor="t"/>
          <a:lstStyle/>
          <a:p>
            <a:pPr algn="ctr" indent="0" marL="0">
              <a:lnSpc>
                <a:spcPts val="1890"/>
              </a:lnSpc>
              <a:buNone/>
            </a:pPr>
            <a:r>
              <a:rPr lang="en-US" sz="1512" b="1" dirty="0">
                <a:solidFill>
                  <a:srgbClr val="E0E4E6"/>
                </a:solidFill>
                <a:latin typeface="Spline Sans" pitchFamily="34" charset="0"/>
                <a:ea typeface="Spline Sans" pitchFamily="34" charset="-122"/>
                <a:cs typeface="Spline Sans" pitchFamily="34" charset="-120"/>
              </a:rPr>
              <a:t>Text Analysis</a:t>
            </a:r>
            <a:endParaRPr lang="en-US" sz="1512" dirty="0"/>
          </a:p>
        </p:txBody>
      </p:sp>
      <p:sp>
        <p:nvSpPr>
          <p:cNvPr id="11" name="Text 7"/>
          <p:cNvSpPr/>
          <p:nvPr/>
        </p:nvSpPr>
        <p:spPr>
          <a:xfrm>
            <a:off x="2408873" y="4198382"/>
            <a:ext cx="4647128" cy="829747"/>
          </a:xfrm>
          <a:prstGeom prst="rect">
            <a:avLst/>
          </a:prstGeom>
          <a:noFill/>
          <a:ln/>
        </p:spPr>
        <p:txBody>
          <a:bodyPr wrap="square" rtlCol="0" anchor="t"/>
          <a:lstStyle/>
          <a:p>
            <a:pPr algn="ctr" indent="0" marL="0">
              <a:lnSpc>
                <a:spcPts val="2177"/>
              </a:lnSpc>
              <a:buNone/>
            </a:pPr>
            <a:r>
              <a:rPr lang="en-US" sz="1361" dirty="0">
                <a:solidFill>
                  <a:srgbClr val="E0E4E6"/>
                </a:solidFill>
                <a:latin typeface="Barlow" pitchFamily="34" charset="0"/>
                <a:ea typeface="Barlow" pitchFamily="34" charset="-122"/>
                <a:cs typeface="Barlow" pitchFamily="34" charset="-120"/>
              </a:rPr>
              <a:t>NLP involves analyzing text data to extract meaning and sentiment, enabling tasks like document summarization and translation.</a:t>
            </a:r>
            <a:endParaRPr lang="en-US" sz="1361" dirty="0"/>
          </a:p>
        </p:txBody>
      </p:sp>
      <p:sp>
        <p:nvSpPr>
          <p:cNvPr id="12" name="Shape 8"/>
          <p:cNvSpPr/>
          <p:nvPr/>
        </p:nvSpPr>
        <p:spPr>
          <a:xfrm>
            <a:off x="7303532" y="5805666"/>
            <a:ext cx="22860" cy="604838"/>
          </a:xfrm>
          <a:prstGeom prst="roundRect">
            <a:avLst>
              <a:gd name="adj" fmla="val 1134000"/>
            </a:avLst>
          </a:prstGeom>
          <a:solidFill>
            <a:srgbClr val="29DDDA"/>
          </a:solidFill>
          <a:ln/>
        </p:spPr>
      </p:sp>
      <p:sp>
        <p:nvSpPr>
          <p:cNvPr id="13" name="Shape 9"/>
          <p:cNvSpPr/>
          <p:nvPr/>
        </p:nvSpPr>
        <p:spPr>
          <a:xfrm>
            <a:off x="7120652" y="5611356"/>
            <a:ext cx="388739" cy="388739"/>
          </a:xfrm>
          <a:prstGeom prst="roundRect">
            <a:avLst>
              <a:gd name="adj" fmla="val 66685"/>
            </a:avLst>
          </a:prstGeom>
          <a:solidFill>
            <a:srgbClr val="0A081B"/>
          </a:solidFill>
          <a:ln w="15240">
            <a:solidFill>
              <a:srgbClr val="29DDDA"/>
            </a:solidFill>
            <a:prstDash val="solid"/>
          </a:ln>
        </p:spPr>
      </p:sp>
      <p:sp>
        <p:nvSpPr>
          <p:cNvPr id="14" name="Text 10"/>
          <p:cNvSpPr/>
          <p:nvPr/>
        </p:nvSpPr>
        <p:spPr>
          <a:xfrm>
            <a:off x="7250906" y="5690533"/>
            <a:ext cx="128111" cy="230386"/>
          </a:xfrm>
          <a:prstGeom prst="rect">
            <a:avLst/>
          </a:prstGeom>
          <a:noFill/>
          <a:ln/>
        </p:spPr>
        <p:txBody>
          <a:bodyPr wrap="none" rtlCol="0" anchor="t"/>
          <a:lstStyle/>
          <a:p>
            <a:pPr algn="ctr" indent="0" marL="0">
              <a:lnSpc>
                <a:spcPts val="1814"/>
              </a:lnSpc>
              <a:buNone/>
            </a:pPr>
            <a:r>
              <a:rPr lang="en-US" sz="1814" b="1" dirty="0">
                <a:solidFill>
                  <a:srgbClr val="E0E4E6"/>
                </a:solidFill>
                <a:latin typeface="Spline Sans" pitchFamily="34" charset="0"/>
                <a:ea typeface="Spline Sans" pitchFamily="34" charset="-122"/>
                <a:cs typeface="Spline Sans" pitchFamily="34" charset="-120"/>
              </a:rPr>
              <a:t>2</a:t>
            </a:r>
            <a:endParaRPr lang="en-US" sz="1814" dirty="0"/>
          </a:p>
        </p:txBody>
      </p:sp>
      <p:sp>
        <p:nvSpPr>
          <p:cNvPr id="15" name="Text 11"/>
          <p:cNvSpPr/>
          <p:nvPr/>
        </p:nvSpPr>
        <p:spPr>
          <a:xfrm>
            <a:off x="6354961" y="6583323"/>
            <a:ext cx="1920240" cy="240030"/>
          </a:xfrm>
          <a:prstGeom prst="rect">
            <a:avLst/>
          </a:prstGeom>
          <a:noFill/>
          <a:ln/>
        </p:spPr>
        <p:txBody>
          <a:bodyPr wrap="none" rtlCol="0" anchor="t"/>
          <a:lstStyle/>
          <a:p>
            <a:pPr algn="ctr" indent="0" marL="0">
              <a:lnSpc>
                <a:spcPts val="1890"/>
              </a:lnSpc>
              <a:buNone/>
            </a:pPr>
            <a:r>
              <a:rPr lang="en-US" sz="1512" b="1" dirty="0">
                <a:solidFill>
                  <a:srgbClr val="E0E4E6"/>
                </a:solidFill>
                <a:latin typeface="Spline Sans" pitchFamily="34" charset="0"/>
                <a:ea typeface="Spline Sans" pitchFamily="34" charset="-122"/>
                <a:cs typeface="Spline Sans" pitchFamily="34" charset="-120"/>
              </a:rPr>
              <a:t>Chatbots</a:t>
            </a:r>
            <a:endParaRPr lang="en-US" sz="1512" dirty="0"/>
          </a:p>
        </p:txBody>
      </p:sp>
      <p:sp>
        <p:nvSpPr>
          <p:cNvPr id="16" name="Text 12"/>
          <p:cNvSpPr/>
          <p:nvPr/>
        </p:nvSpPr>
        <p:spPr>
          <a:xfrm>
            <a:off x="4991576" y="6926937"/>
            <a:ext cx="4647128" cy="829747"/>
          </a:xfrm>
          <a:prstGeom prst="rect">
            <a:avLst/>
          </a:prstGeom>
          <a:noFill/>
          <a:ln/>
        </p:spPr>
        <p:txBody>
          <a:bodyPr wrap="square" rtlCol="0" anchor="t"/>
          <a:lstStyle/>
          <a:p>
            <a:pPr algn="ctr" indent="0" marL="0">
              <a:lnSpc>
                <a:spcPts val="2177"/>
              </a:lnSpc>
              <a:buNone/>
            </a:pPr>
            <a:r>
              <a:rPr lang="en-US" sz="1361" dirty="0">
                <a:solidFill>
                  <a:srgbClr val="E0E4E6"/>
                </a:solidFill>
                <a:latin typeface="Barlow" pitchFamily="34" charset="0"/>
                <a:ea typeface="Barlow" pitchFamily="34" charset="-122"/>
                <a:cs typeface="Barlow" pitchFamily="34" charset="-120"/>
              </a:rPr>
              <a:t>Chatbots are AI-powered conversational agents that simulate human interaction, providing customer service or assistance in various domains.</a:t>
            </a:r>
            <a:endParaRPr lang="en-US" sz="1361" dirty="0"/>
          </a:p>
        </p:txBody>
      </p:sp>
      <p:sp>
        <p:nvSpPr>
          <p:cNvPr id="17" name="Shape 13"/>
          <p:cNvSpPr/>
          <p:nvPr/>
        </p:nvSpPr>
        <p:spPr>
          <a:xfrm>
            <a:off x="9886236" y="5200948"/>
            <a:ext cx="22860" cy="604838"/>
          </a:xfrm>
          <a:prstGeom prst="roundRect">
            <a:avLst>
              <a:gd name="adj" fmla="val 1134000"/>
            </a:avLst>
          </a:prstGeom>
          <a:solidFill>
            <a:srgbClr val="37A7E7"/>
          </a:solidFill>
          <a:ln/>
        </p:spPr>
      </p:sp>
      <p:sp>
        <p:nvSpPr>
          <p:cNvPr id="18" name="Shape 14"/>
          <p:cNvSpPr/>
          <p:nvPr/>
        </p:nvSpPr>
        <p:spPr>
          <a:xfrm>
            <a:off x="9703356" y="5611356"/>
            <a:ext cx="388739" cy="388739"/>
          </a:xfrm>
          <a:prstGeom prst="roundRect">
            <a:avLst>
              <a:gd name="adj" fmla="val 66685"/>
            </a:avLst>
          </a:prstGeom>
          <a:solidFill>
            <a:srgbClr val="0A081B"/>
          </a:solidFill>
          <a:ln w="15240">
            <a:solidFill>
              <a:srgbClr val="37A7E7"/>
            </a:solidFill>
            <a:prstDash val="solid"/>
          </a:ln>
        </p:spPr>
      </p:sp>
      <p:sp>
        <p:nvSpPr>
          <p:cNvPr id="19" name="Text 15"/>
          <p:cNvSpPr/>
          <p:nvPr/>
        </p:nvSpPr>
        <p:spPr>
          <a:xfrm>
            <a:off x="9830276" y="5690533"/>
            <a:ext cx="134898" cy="230386"/>
          </a:xfrm>
          <a:prstGeom prst="rect">
            <a:avLst/>
          </a:prstGeom>
          <a:noFill/>
          <a:ln/>
        </p:spPr>
        <p:txBody>
          <a:bodyPr wrap="none" rtlCol="0" anchor="t"/>
          <a:lstStyle/>
          <a:p>
            <a:pPr algn="ctr" indent="0" marL="0">
              <a:lnSpc>
                <a:spcPts val="1814"/>
              </a:lnSpc>
              <a:buNone/>
            </a:pPr>
            <a:r>
              <a:rPr lang="en-US" sz="1814" b="1" dirty="0">
                <a:solidFill>
                  <a:srgbClr val="E0E4E6"/>
                </a:solidFill>
                <a:latin typeface="Spline Sans" pitchFamily="34" charset="0"/>
                <a:ea typeface="Spline Sans" pitchFamily="34" charset="-122"/>
                <a:cs typeface="Spline Sans" pitchFamily="34" charset="-120"/>
              </a:rPr>
              <a:t>3</a:t>
            </a:r>
            <a:endParaRPr lang="en-US" sz="1814" dirty="0"/>
          </a:p>
        </p:txBody>
      </p:sp>
      <p:sp>
        <p:nvSpPr>
          <p:cNvPr id="20" name="Text 16"/>
          <p:cNvSpPr/>
          <p:nvPr/>
        </p:nvSpPr>
        <p:spPr>
          <a:xfrm>
            <a:off x="8937665" y="3854768"/>
            <a:ext cx="1920240" cy="240030"/>
          </a:xfrm>
          <a:prstGeom prst="rect">
            <a:avLst/>
          </a:prstGeom>
          <a:noFill/>
          <a:ln/>
        </p:spPr>
        <p:txBody>
          <a:bodyPr wrap="none" rtlCol="0" anchor="t"/>
          <a:lstStyle/>
          <a:p>
            <a:pPr algn="ctr" indent="0" marL="0">
              <a:lnSpc>
                <a:spcPts val="1890"/>
              </a:lnSpc>
              <a:buNone/>
            </a:pPr>
            <a:r>
              <a:rPr lang="en-US" sz="1512" b="1" dirty="0">
                <a:solidFill>
                  <a:srgbClr val="E0E4E6"/>
                </a:solidFill>
                <a:latin typeface="Spline Sans" pitchFamily="34" charset="0"/>
                <a:ea typeface="Spline Sans" pitchFamily="34" charset="-122"/>
                <a:cs typeface="Spline Sans" pitchFamily="34" charset="-120"/>
              </a:rPr>
              <a:t>Voice Assistants</a:t>
            </a:r>
            <a:endParaRPr lang="en-US" sz="1512" dirty="0"/>
          </a:p>
        </p:txBody>
      </p:sp>
      <p:sp>
        <p:nvSpPr>
          <p:cNvPr id="21" name="Text 17"/>
          <p:cNvSpPr/>
          <p:nvPr/>
        </p:nvSpPr>
        <p:spPr>
          <a:xfrm>
            <a:off x="7574280" y="4198382"/>
            <a:ext cx="4647128" cy="829747"/>
          </a:xfrm>
          <a:prstGeom prst="rect">
            <a:avLst/>
          </a:prstGeom>
          <a:noFill/>
          <a:ln/>
        </p:spPr>
        <p:txBody>
          <a:bodyPr wrap="square" rtlCol="0" anchor="t"/>
          <a:lstStyle/>
          <a:p>
            <a:pPr algn="ctr" indent="0" marL="0">
              <a:lnSpc>
                <a:spcPts val="2177"/>
              </a:lnSpc>
              <a:buNone/>
            </a:pPr>
            <a:r>
              <a:rPr lang="en-US" sz="1361" dirty="0">
                <a:solidFill>
                  <a:srgbClr val="E0E4E6"/>
                </a:solidFill>
                <a:latin typeface="Barlow" pitchFamily="34" charset="0"/>
                <a:ea typeface="Barlow" pitchFamily="34" charset="-122"/>
                <a:cs typeface="Barlow" pitchFamily="34" charset="-120"/>
              </a:rPr>
              <a:t>Voice assistants like Siri and Alexa use NLP to understand spoken commands and respond accordingly, revolutionizing how we interact with technology.</a:t>
            </a:r>
            <a:endParaRPr lang="en-US" sz="136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864037" y="793790"/>
            <a:ext cx="11132820" cy="685800"/>
          </a:xfrm>
          <a:prstGeom prst="rect">
            <a:avLst/>
          </a:prstGeom>
          <a:noFill/>
          <a:ln/>
        </p:spPr>
        <p:txBody>
          <a:bodyPr wrap="none" rtlCol="0" anchor="t"/>
          <a:lstStyle/>
          <a:p>
            <a:pPr indent="0" marL="0">
              <a:lnSpc>
                <a:spcPts val="5400"/>
              </a:lnSpc>
              <a:buNone/>
            </a:pPr>
            <a:r>
              <a:rPr lang="en-US" sz="4320" b="1" dirty="0">
                <a:solidFill>
                  <a:srgbClr val="F0FCFF"/>
                </a:solidFill>
                <a:latin typeface="Spline Sans" pitchFamily="34" charset="0"/>
                <a:ea typeface="Spline Sans" pitchFamily="34" charset="-122"/>
                <a:cs typeface="Spline Sans" pitchFamily="34" charset="-120"/>
              </a:rPr>
              <a:t>Computer Vision: Image and Video Analysis</a:t>
            </a:r>
            <a:endParaRPr lang="en-US" sz="4320" dirty="0"/>
          </a:p>
        </p:txBody>
      </p:sp>
      <p:pic>
        <p:nvPicPr>
          <p:cNvPr id="5" name="Image 1" descr="preencoded.png">    </p:cNvPr>
          <p:cNvPicPr>
            <a:picLocks noChangeAspect="1"/>
          </p:cNvPicPr>
          <p:nvPr/>
        </p:nvPicPr>
        <p:blipFill>
          <a:blip r:embed="rId2"/>
          <a:stretch>
            <a:fillRect/>
          </a:stretch>
        </p:blipFill>
        <p:spPr>
          <a:xfrm>
            <a:off x="864037" y="1973342"/>
            <a:ext cx="6266021" cy="3872627"/>
          </a:xfrm>
          <a:prstGeom prst="rect">
            <a:avLst/>
          </a:prstGeom>
        </p:spPr>
      </p:pic>
      <p:sp>
        <p:nvSpPr>
          <p:cNvPr id="6" name="Text 2"/>
          <p:cNvSpPr/>
          <p:nvPr/>
        </p:nvSpPr>
        <p:spPr>
          <a:xfrm>
            <a:off x="864037" y="6154579"/>
            <a:ext cx="2802612" cy="342900"/>
          </a:xfrm>
          <a:prstGeom prst="rect">
            <a:avLst/>
          </a:prstGeom>
          <a:noFill/>
          <a:ln/>
        </p:spPr>
        <p:txBody>
          <a:bodyPr wrap="none" rtlCol="0" anchor="t"/>
          <a:lstStyle/>
          <a:p>
            <a:pPr algn="l" indent="0" marL="0">
              <a:lnSpc>
                <a:spcPts val="2700"/>
              </a:lnSpc>
              <a:buNone/>
            </a:pPr>
            <a:r>
              <a:rPr lang="en-US" sz="2160" b="1" dirty="0">
                <a:solidFill>
                  <a:srgbClr val="E0E4E6"/>
                </a:solidFill>
                <a:latin typeface="Spline Sans" pitchFamily="34" charset="0"/>
                <a:ea typeface="Spline Sans" pitchFamily="34" charset="-122"/>
                <a:cs typeface="Spline Sans" pitchFamily="34" charset="-120"/>
              </a:rPr>
              <a:t>Autonomous Vehicles</a:t>
            </a:r>
            <a:endParaRPr lang="en-US" sz="2160" dirty="0"/>
          </a:p>
        </p:txBody>
      </p:sp>
      <p:sp>
        <p:nvSpPr>
          <p:cNvPr id="7" name="Text 3"/>
          <p:cNvSpPr/>
          <p:nvPr/>
        </p:nvSpPr>
        <p:spPr>
          <a:xfrm>
            <a:off x="864037" y="6645592"/>
            <a:ext cx="6266021" cy="790099"/>
          </a:xfrm>
          <a:prstGeom prst="rect">
            <a:avLst/>
          </a:prstGeom>
          <a:noFill/>
          <a:ln/>
        </p:spPr>
        <p:txBody>
          <a:bodyPr wrap="square" rtlCol="0" anchor="t"/>
          <a:lstStyle/>
          <a:p>
            <a:pPr algn="l" indent="0" marL="0">
              <a:lnSpc>
                <a:spcPts val="3110"/>
              </a:lnSpc>
              <a:buNone/>
            </a:pPr>
            <a:r>
              <a:rPr lang="en-US" sz="1944" dirty="0">
                <a:solidFill>
                  <a:srgbClr val="E0E4E6"/>
                </a:solidFill>
                <a:latin typeface="Barlow" pitchFamily="34" charset="0"/>
                <a:ea typeface="Barlow" pitchFamily="34" charset="-122"/>
                <a:cs typeface="Barlow" pitchFamily="34" charset="-120"/>
              </a:rPr>
              <a:t>Computer vision enables self-driving cars to perceive their surroundings, navigate roads, and avoid obstacles.</a:t>
            </a:r>
            <a:endParaRPr lang="en-US" sz="1944" dirty="0"/>
          </a:p>
        </p:txBody>
      </p:sp>
      <p:pic>
        <p:nvPicPr>
          <p:cNvPr id="8" name="Image 2" descr="preencoded.png">    </p:cNvPr>
          <p:cNvPicPr>
            <a:picLocks noChangeAspect="1"/>
          </p:cNvPicPr>
          <p:nvPr/>
        </p:nvPicPr>
        <p:blipFill>
          <a:blip r:embed="rId3"/>
          <a:stretch>
            <a:fillRect/>
          </a:stretch>
        </p:blipFill>
        <p:spPr>
          <a:xfrm>
            <a:off x="7500342" y="1973342"/>
            <a:ext cx="6266021" cy="3872627"/>
          </a:xfrm>
          <a:prstGeom prst="rect">
            <a:avLst/>
          </a:prstGeom>
        </p:spPr>
      </p:pic>
      <p:sp>
        <p:nvSpPr>
          <p:cNvPr id="9" name="Text 4"/>
          <p:cNvSpPr/>
          <p:nvPr/>
        </p:nvSpPr>
        <p:spPr>
          <a:xfrm>
            <a:off x="7500342" y="6154579"/>
            <a:ext cx="2743200" cy="342900"/>
          </a:xfrm>
          <a:prstGeom prst="rect">
            <a:avLst/>
          </a:prstGeom>
          <a:noFill/>
          <a:ln/>
        </p:spPr>
        <p:txBody>
          <a:bodyPr wrap="none" rtlCol="0" anchor="t"/>
          <a:lstStyle/>
          <a:p>
            <a:pPr algn="l" indent="0" marL="0">
              <a:lnSpc>
                <a:spcPts val="2700"/>
              </a:lnSpc>
              <a:buNone/>
            </a:pPr>
            <a:r>
              <a:rPr lang="en-US" sz="2160" b="1" dirty="0">
                <a:solidFill>
                  <a:srgbClr val="E0E4E6"/>
                </a:solidFill>
                <a:latin typeface="Spline Sans" pitchFamily="34" charset="0"/>
                <a:ea typeface="Spline Sans" pitchFamily="34" charset="-122"/>
                <a:cs typeface="Spline Sans" pitchFamily="34" charset="-120"/>
              </a:rPr>
              <a:t>Medical Diagnosis</a:t>
            </a:r>
            <a:endParaRPr lang="en-US" sz="2160" dirty="0"/>
          </a:p>
        </p:txBody>
      </p:sp>
      <p:sp>
        <p:nvSpPr>
          <p:cNvPr id="10" name="Text 5"/>
          <p:cNvSpPr/>
          <p:nvPr/>
        </p:nvSpPr>
        <p:spPr>
          <a:xfrm>
            <a:off x="7500342" y="6645592"/>
            <a:ext cx="6266021" cy="790099"/>
          </a:xfrm>
          <a:prstGeom prst="rect">
            <a:avLst/>
          </a:prstGeom>
          <a:noFill/>
          <a:ln/>
        </p:spPr>
        <p:txBody>
          <a:bodyPr wrap="square" rtlCol="0" anchor="t"/>
          <a:lstStyle/>
          <a:p>
            <a:pPr algn="l" indent="0" marL="0">
              <a:lnSpc>
                <a:spcPts val="3110"/>
              </a:lnSpc>
              <a:buNone/>
            </a:pPr>
            <a:r>
              <a:rPr lang="en-US" sz="1944" dirty="0">
                <a:solidFill>
                  <a:srgbClr val="E0E4E6"/>
                </a:solidFill>
                <a:latin typeface="Barlow" pitchFamily="34" charset="0"/>
                <a:ea typeface="Barlow" pitchFamily="34" charset="-122"/>
                <a:cs typeface="Barlow" pitchFamily="34" charset="-120"/>
              </a:rPr>
              <a:t>Computer vision assists doctors in diagnosing diseases by analyzing medical images, such as X-rays and MRIs.</a:t>
            </a:r>
            <a:endParaRPr lang="en-US" sz="1944"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64200" y="2323743"/>
            <a:ext cx="4957882" cy="3582114"/>
          </a:xfrm>
          <a:prstGeom prst="rect">
            <a:avLst/>
          </a:prstGeom>
        </p:spPr>
      </p:pic>
      <p:sp>
        <p:nvSpPr>
          <p:cNvPr id="6" name="Text 1"/>
          <p:cNvSpPr/>
          <p:nvPr/>
        </p:nvSpPr>
        <p:spPr>
          <a:xfrm>
            <a:off x="6226373" y="831652"/>
            <a:ext cx="7664053" cy="1174671"/>
          </a:xfrm>
          <a:prstGeom prst="rect">
            <a:avLst/>
          </a:prstGeom>
          <a:noFill/>
          <a:ln/>
        </p:spPr>
        <p:txBody>
          <a:bodyPr wrap="square" rtlCol="0" anchor="t"/>
          <a:lstStyle/>
          <a:p>
            <a:pPr indent="0" marL="0">
              <a:lnSpc>
                <a:spcPts val="4625"/>
              </a:lnSpc>
              <a:buNone/>
            </a:pPr>
            <a:r>
              <a:rPr lang="en-US" sz="3700" b="1" dirty="0">
                <a:solidFill>
                  <a:srgbClr val="F0FCFF"/>
                </a:solidFill>
                <a:latin typeface="Spline Sans" pitchFamily="34" charset="0"/>
                <a:ea typeface="Spline Sans" pitchFamily="34" charset="-122"/>
                <a:cs typeface="Spline Sans" pitchFamily="34" charset="-120"/>
              </a:rPr>
              <a:t>Robotics and Autonomous Systems</a:t>
            </a:r>
            <a:endParaRPr lang="en-US" sz="3700" dirty="0"/>
          </a:p>
        </p:txBody>
      </p:sp>
      <p:pic>
        <p:nvPicPr>
          <p:cNvPr id="7" name="Image 3" descr="preencoded.png">    </p:cNvPr>
          <p:cNvPicPr>
            <a:picLocks noChangeAspect="1"/>
          </p:cNvPicPr>
          <p:nvPr/>
        </p:nvPicPr>
        <p:blipFill>
          <a:blip r:embed="rId4"/>
          <a:stretch>
            <a:fillRect/>
          </a:stretch>
        </p:blipFill>
        <p:spPr>
          <a:xfrm>
            <a:off x="6226373" y="2323386"/>
            <a:ext cx="1057156" cy="1691521"/>
          </a:xfrm>
          <a:prstGeom prst="rect">
            <a:avLst/>
          </a:prstGeom>
        </p:spPr>
      </p:pic>
      <p:sp>
        <p:nvSpPr>
          <p:cNvPr id="8" name="Text 2"/>
          <p:cNvSpPr/>
          <p:nvPr/>
        </p:nvSpPr>
        <p:spPr>
          <a:xfrm>
            <a:off x="7600593" y="2534722"/>
            <a:ext cx="2412921" cy="293608"/>
          </a:xfrm>
          <a:prstGeom prst="rect">
            <a:avLst/>
          </a:prstGeom>
          <a:noFill/>
          <a:ln/>
        </p:spPr>
        <p:txBody>
          <a:bodyPr wrap="none" rtlCol="0" anchor="t"/>
          <a:lstStyle/>
          <a:p>
            <a:pPr algn="l" indent="0" marL="0">
              <a:lnSpc>
                <a:spcPts val="2312"/>
              </a:lnSpc>
              <a:buNone/>
            </a:pPr>
            <a:r>
              <a:rPr lang="en-US" sz="1850" b="1" dirty="0">
                <a:solidFill>
                  <a:srgbClr val="E0E4E6"/>
                </a:solidFill>
                <a:latin typeface="Spline Sans" pitchFamily="34" charset="0"/>
                <a:ea typeface="Spline Sans" pitchFamily="34" charset="-122"/>
                <a:cs typeface="Spline Sans" pitchFamily="34" charset="-120"/>
              </a:rPr>
              <a:t>Industrial Automation</a:t>
            </a:r>
            <a:endParaRPr lang="en-US" sz="1850" dirty="0"/>
          </a:p>
        </p:txBody>
      </p:sp>
      <p:sp>
        <p:nvSpPr>
          <p:cNvPr id="9" name="Text 3"/>
          <p:cNvSpPr/>
          <p:nvPr/>
        </p:nvSpPr>
        <p:spPr>
          <a:xfrm>
            <a:off x="7600593" y="2955131"/>
            <a:ext cx="6289834" cy="676513"/>
          </a:xfrm>
          <a:prstGeom prst="rect">
            <a:avLst/>
          </a:prstGeom>
          <a:noFill/>
          <a:ln/>
        </p:spPr>
        <p:txBody>
          <a:bodyPr wrap="square" rtlCol="0" anchor="t"/>
          <a:lstStyle/>
          <a:p>
            <a:pPr algn="l" indent="0" marL="0">
              <a:lnSpc>
                <a:spcPts val="2664"/>
              </a:lnSpc>
              <a:buNone/>
            </a:pPr>
            <a:r>
              <a:rPr lang="en-US" sz="1665" dirty="0">
                <a:solidFill>
                  <a:srgbClr val="E0E4E6"/>
                </a:solidFill>
                <a:latin typeface="Barlow" pitchFamily="34" charset="0"/>
                <a:ea typeface="Barlow" pitchFamily="34" charset="-122"/>
                <a:cs typeface="Barlow" pitchFamily="34" charset="-120"/>
              </a:rPr>
              <a:t>Robots are increasingly employed in factories to perform repetitive tasks, improving efficiency and reducing human error.</a:t>
            </a:r>
            <a:endParaRPr lang="en-US" sz="1665" dirty="0"/>
          </a:p>
        </p:txBody>
      </p:sp>
      <p:pic>
        <p:nvPicPr>
          <p:cNvPr id="10" name="Image 4" descr="preencoded.png">    </p:cNvPr>
          <p:cNvPicPr>
            <a:picLocks noChangeAspect="1"/>
          </p:cNvPicPr>
          <p:nvPr/>
        </p:nvPicPr>
        <p:blipFill>
          <a:blip r:embed="rId5"/>
          <a:stretch>
            <a:fillRect/>
          </a:stretch>
        </p:blipFill>
        <p:spPr>
          <a:xfrm>
            <a:off x="6226373" y="4014907"/>
            <a:ext cx="1057156" cy="1691521"/>
          </a:xfrm>
          <a:prstGeom prst="rect">
            <a:avLst/>
          </a:prstGeom>
        </p:spPr>
      </p:pic>
      <p:sp>
        <p:nvSpPr>
          <p:cNvPr id="11" name="Text 4"/>
          <p:cNvSpPr/>
          <p:nvPr/>
        </p:nvSpPr>
        <p:spPr>
          <a:xfrm>
            <a:off x="7600593" y="4226243"/>
            <a:ext cx="2493288" cy="293608"/>
          </a:xfrm>
          <a:prstGeom prst="rect">
            <a:avLst/>
          </a:prstGeom>
          <a:noFill/>
          <a:ln/>
        </p:spPr>
        <p:txBody>
          <a:bodyPr wrap="none" rtlCol="0" anchor="t"/>
          <a:lstStyle/>
          <a:p>
            <a:pPr algn="l" indent="0" marL="0">
              <a:lnSpc>
                <a:spcPts val="2312"/>
              </a:lnSpc>
              <a:buNone/>
            </a:pPr>
            <a:r>
              <a:rPr lang="en-US" sz="1850" b="1" dirty="0">
                <a:solidFill>
                  <a:srgbClr val="E0E4E6"/>
                </a:solidFill>
                <a:latin typeface="Spline Sans" pitchFamily="34" charset="0"/>
                <a:ea typeface="Spline Sans" pitchFamily="34" charset="-122"/>
                <a:cs typeface="Spline Sans" pitchFamily="34" charset="-120"/>
              </a:rPr>
              <a:t>Healthcare Assistance</a:t>
            </a:r>
            <a:endParaRPr lang="en-US" sz="1850" dirty="0"/>
          </a:p>
        </p:txBody>
      </p:sp>
      <p:sp>
        <p:nvSpPr>
          <p:cNvPr id="12" name="Text 5"/>
          <p:cNvSpPr/>
          <p:nvPr/>
        </p:nvSpPr>
        <p:spPr>
          <a:xfrm>
            <a:off x="7600593" y="4646652"/>
            <a:ext cx="6289834" cy="676513"/>
          </a:xfrm>
          <a:prstGeom prst="rect">
            <a:avLst/>
          </a:prstGeom>
          <a:noFill/>
          <a:ln/>
        </p:spPr>
        <p:txBody>
          <a:bodyPr wrap="square" rtlCol="0" anchor="t"/>
          <a:lstStyle/>
          <a:p>
            <a:pPr algn="l" indent="0" marL="0">
              <a:lnSpc>
                <a:spcPts val="2664"/>
              </a:lnSpc>
              <a:buNone/>
            </a:pPr>
            <a:r>
              <a:rPr lang="en-US" sz="1665" dirty="0">
                <a:solidFill>
                  <a:srgbClr val="E0E4E6"/>
                </a:solidFill>
                <a:latin typeface="Barlow" pitchFamily="34" charset="0"/>
                <a:ea typeface="Barlow" pitchFamily="34" charset="-122"/>
                <a:cs typeface="Barlow" pitchFamily="34" charset="-120"/>
              </a:rPr>
              <a:t>Robots are used in healthcare for tasks like surgery, rehabilitation, and medication delivery, enhancing patient care and precision.</a:t>
            </a:r>
            <a:endParaRPr lang="en-US" sz="1665" dirty="0"/>
          </a:p>
        </p:txBody>
      </p:sp>
      <p:pic>
        <p:nvPicPr>
          <p:cNvPr id="13" name="Image 5" descr="preencoded.png">    </p:cNvPr>
          <p:cNvPicPr>
            <a:picLocks noChangeAspect="1"/>
          </p:cNvPicPr>
          <p:nvPr/>
        </p:nvPicPr>
        <p:blipFill>
          <a:blip r:embed="rId6"/>
          <a:stretch>
            <a:fillRect/>
          </a:stretch>
        </p:blipFill>
        <p:spPr>
          <a:xfrm>
            <a:off x="6226373" y="5706427"/>
            <a:ext cx="1057156" cy="1691521"/>
          </a:xfrm>
          <a:prstGeom prst="rect">
            <a:avLst/>
          </a:prstGeom>
        </p:spPr>
      </p:pic>
      <p:sp>
        <p:nvSpPr>
          <p:cNvPr id="14" name="Text 6"/>
          <p:cNvSpPr/>
          <p:nvPr/>
        </p:nvSpPr>
        <p:spPr>
          <a:xfrm>
            <a:off x="7600593" y="5917763"/>
            <a:ext cx="2819281" cy="293608"/>
          </a:xfrm>
          <a:prstGeom prst="rect">
            <a:avLst/>
          </a:prstGeom>
          <a:noFill/>
          <a:ln/>
        </p:spPr>
        <p:txBody>
          <a:bodyPr wrap="none" rtlCol="0" anchor="t"/>
          <a:lstStyle/>
          <a:p>
            <a:pPr algn="l" indent="0" marL="0">
              <a:lnSpc>
                <a:spcPts val="2312"/>
              </a:lnSpc>
              <a:buNone/>
            </a:pPr>
            <a:r>
              <a:rPr lang="en-US" sz="1850" b="1" dirty="0">
                <a:solidFill>
                  <a:srgbClr val="E0E4E6"/>
                </a:solidFill>
                <a:latin typeface="Spline Sans" pitchFamily="34" charset="0"/>
                <a:ea typeface="Spline Sans" pitchFamily="34" charset="-122"/>
                <a:cs typeface="Spline Sans" pitchFamily="34" charset="-120"/>
              </a:rPr>
              <a:t>Exploration and Research</a:t>
            </a:r>
            <a:endParaRPr lang="en-US" sz="1850" dirty="0"/>
          </a:p>
        </p:txBody>
      </p:sp>
      <p:sp>
        <p:nvSpPr>
          <p:cNvPr id="15" name="Text 7"/>
          <p:cNvSpPr/>
          <p:nvPr/>
        </p:nvSpPr>
        <p:spPr>
          <a:xfrm>
            <a:off x="7600593" y="6338173"/>
            <a:ext cx="6289834" cy="676513"/>
          </a:xfrm>
          <a:prstGeom prst="rect">
            <a:avLst/>
          </a:prstGeom>
          <a:noFill/>
          <a:ln/>
        </p:spPr>
        <p:txBody>
          <a:bodyPr wrap="square" rtlCol="0" anchor="t"/>
          <a:lstStyle/>
          <a:p>
            <a:pPr algn="l" indent="0" marL="0">
              <a:lnSpc>
                <a:spcPts val="2664"/>
              </a:lnSpc>
              <a:buNone/>
            </a:pPr>
            <a:r>
              <a:rPr lang="en-US" sz="1665" dirty="0">
                <a:solidFill>
                  <a:srgbClr val="E0E4E6"/>
                </a:solidFill>
                <a:latin typeface="Barlow" pitchFamily="34" charset="0"/>
                <a:ea typeface="Barlow" pitchFamily="34" charset="-122"/>
                <a:cs typeface="Barlow" pitchFamily="34" charset="-120"/>
              </a:rPr>
              <a:t>Robots are crucial for exploring dangerous environments, such as deep-sea trenches or outer space, where human presence is risky.</a:t>
            </a:r>
            <a:endParaRPr lang="en-US" sz="1665"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52249"/>
          </a:xfrm>
          <a:prstGeom prst="rect">
            <a:avLst/>
          </a:prstGeom>
        </p:spPr>
      </p:pic>
      <p:sp>
        <p:nvSpPr>
          <p:cNvPr id="5" name="Text 1"/>
          <p:cNvSpPr/>
          <p:nvPr/>
        </p:nvSpPr>
        <p:spPr>
          <a:xfrm>
            <a:off x="844272" y="3536871"/>
            <a:ext cx="6281499" cy="611624"/>
          </a:xfrm>
          <a:prstGeom prst="rect">
            <a:avLst/>
          </a:prstGeom>
          <a:noFill/>
          <a:ln/>
        </p:spPr>
        <p:txBody>
          <a:bodyPr wrap="none" rtlCol="0" anchor="t"/>
          <a:lstStyle/>
          <a:p>
            <a:pPr indent="0" marL="0">
              <a:lnSpc>
                <a:spcPts val="4816"/>
              </a:lnSpc>
              <a:buNone/>
            </a:pPr>
            <a:r>
              <a:rPr lang="en-US" sz="3853" b="1" dirty="0">
                <a:solidFill>
                  <a:srgbClr val="F0FCFF"/>
                </a:solidFill>
                <a:latin typeface="Spline Sans" pitchFamily="34" charset="0"/>
                <a:ea typeface="Spline Sans" pitchFamily="34" charset="-122"/>
                <a:cs typeface="Spline Sans" pitchFamily="34" charset="-120"/>
              </a:rPr>
              <a:t>Ethical Considerations in AI</a:t>
            </a:r>
            <a:endParaRPr lang="en-US" sz="3853" dirty="0"/>
          </a:p>
        </p:txBody>
      </p:sp>
      <p:sp>
        <p:nvSpPr>
          <p:cNvPr id="6" name="Shape 2"/>
          <p:cNvSpPr/>
          <p:nvPr/>
        </p:nvSpPr>
        <p:spPr>
          <a:xfrm>
            <a:off x="844272" y="4478655"/>
            <a:ext cx="12941737" cy="2966323"/>
          </a:xfrm>
          <a:prstGeom prst="roundRect">
            <a:avLst>
              <a:gd name="adj" fmla="val 11134"/>
            </a:avLst>
          </a:prstGeom>
          <a:noFill/>
          <a:ln w="7620">
            <a:solidFill>
              <a:srgbClr val="FFFFFF">
                <a:alpha val="24000"/>
              </a:srgbClr>
            </a:solidFill>
            <a:prstDash val="solid"/>
          </a:ln>
        </p:spPr>
      </p:sp>
      <p:sp>
        <p:nvSpPr>
          <p:cNvPr id="7" name="Shape 3"/>
          <p:cNvSpPr/>
          <p:nvPr/>
        </p:nvSpPr>
        <p:spPr>
          <a:xfrm>
            <a:off x="851892" y="4486275"/>
            <a:ext cx="12926497" cy="983694"/>
          </a:xfrm>
          <a:prstGeom prst="rect">
            <a:avLst/>
          </a:prstGeom>
          <a:solidFill>
            <a:srgbClr val="FFFFFF">
              <a:alpha val="4000"/>
            </a:srgbClr>
          </a:solidFill>
          <a:ln/>
        </p:spPr>
      </p:sp>
      <p:sp>
        <p:nvSpPr>
          <p:cNvPr id="8" name="Text 4"/>
          <p:cNvSpPr/>
          <p:nvPr/>
        </p:nvSpPr>
        <p:spPr>
          <a:xfrm>
            <a:off x="1072158" y="4625935"/>
            <a:ext cx="6019086" cy="352187"/>
          </a:xfrm>
          <a:prstGeom prst="rect">
            <a:avLst/>
          </a:prstGeom>
          <a:noFill/>
          <a:ln/>
        </p:spPr>
        <p:txBody>
          <a:bodyPr wrap="none" rtlCol="0" anchor="t"/>
          <a:lstStyle/>
          <a:p>
            <a:pPr indent="0" marL="0">
              <a:lnSpc>
                <a:spcPts val="2774"/>
              </a:lnSpc>
              <a:buNone/>
            </a:pPr>
            <a:r>
              <a:rPr lang="en-US" sz="1734" dirty="0">
                <a:solidFill>
                  <a:srgbClr val="E0E4E6"/>
                </a:solidFill>
                <a:latin typeface="Barlow" pitchFamily="34" charset="0"/>
                <a:ea typeface="Barlow" pitchFamily="34" charset="-122"/>
                <a:cs typeface="Barlow" pitchFamily="34" charset="-120"/>
              </a:rPr>
              <a:t>Bias and Discrimination</a:t>
            </a:r>
            <a:endParaRPr lang="en-US" sz="1734" dirty="0"/>
          </a:p>
        </p:txBody>
      </p:sp>
      <p:sp>
        <p:nvSpPr>
          <p:cNvPr id="9" name="Text 5"/>
          <p:cNvSpPr/>
          <p:nvPr/>
        </p:nvSpPr>
        <p:spPr>
          <a:xfrm>
            <a:off x="7539157" y="4625935"/>
            <a:ext cx="6019086" cy="704374"/>
          </a:xfrm>
          <a:prstGeom prst="rect">
            <a:avLst/>
          </a:prstGeom>
          <a:noFill/>
          <a:ln/>
        </p:spPr>
        <p:txBody>
          <a:bodyPr wrap="square" rtlCol="0" anchor="t"/>
          <a:lstStyle/>
          <a:p>
            <a:pPr indent="0" marL="0">
              <a:lnSpc>
                <a:spcPts val="2774"/>
              </a:lnSpc>
              <a:buNone/>
            </a:pPr>
            <a:r>
              <a:rPr lang="en-US" sz="1734" dirty="0">
                <a:solidFill>
                  <a:srgbClr val="E0E4E6"/>
                </a:solidFill>
                <a:latin typeface="Barlow" pitchFamily="34" charset="0"/>
                <a:ea typeface="Barlow" pitchFamily="34" charset="-122"/>
                <a:cs typeface="Barlow" pitchFamily="34" charset="-120"/>
              </a:rPr>
              <a:t>AI algorithms can perpetuate biases present in training data, leading to unfair outcomes.</a:t>
            </a:r>
            <a:endParaRPr lang="en-US" sz="1734" dirty="0"/>
          </a:p>
        </p:txBody>
      </p:sp>
      <p:sp>
        <p:nvSpPr>
          <p:cNvPr id="10" name="Shape 6"/>
          <p:cNvSpPr/>
          <p:nvPr/>
        </p:nvSpPr>
        <p:spPr>
          <a:xfrm>
            <a:off x="851892" y="5469969"/>
            <a:ext cx="12926497" cy="983694"/>
          </a:xfrm>
          <a:prstGeom prst="rect">
            <a:avLst/>
          </a:prstGeom>
          <a:solidFill>
            <a:srgbClr val="000000">
              <a:alpha val="4000"/>
            </a:srgbClr>
          </a:solidFill>
          <a:ln/>
        </p:spPr>
      </p:sp>
      <p:sp>
        <p:nvSpPr>
          <p:cNvPr id="11" name="Text 7"/>
          <p:cNvSpPr/>
          <p:nvPr/>
        </p:nvSpPr>
        <p:spPr>
          <a:xfrm>
            <a:off x="1072158" y="5609630"/>
            <a:ext cx="6019086" cy="352187"/>
          </a:xfrm>
          <a:prstGeom prst="rect">
            <a:avLst/>
          </a:prstGeom>
          <a:noFill/>
          <a:ln/>
        </p:spPr>
        <p:txBody>
          <a:bodyPr wrap="none" rtlCol="0" anchor="t"/>
          <a:lstStyle/>
          <a:p>
            <a:pPr indent="0" marL="0">
              <a:lnSpc>
                <a:spcPts val="2774"/>
              </a:lnSpc>
              <a:buNone/>
            </a:pPr>
            <a:r>
              <a:rPr lang="en-US" sz="1734" dirty="0">
                <a:solidFill>
                  <a:srgbClr val="E0E4E6"/>
                </a:solidFill>
                <a:latin typeface="Barlow" pitchFamily="34" charset="0"/>
                <a:ea typeface="Barlow" pitchFamily="34" charset="-122"/>
                <a:cs typeface="Barlow" pitchFamily="34" charset="-120"/>
              </a:rPr>
              <a:t>Privacy and Security</a:t>
            </a:r>
            <a:endParaRPr lang="en-US" sz="1734" dirty="0"/>
          </a:p>
        </p:txBody>
      </p:sp>
      <p:sp>
        <p:nvSpPr>
          <p:cNvPr id="12" name="Text 8"/>
          <p:cNvSpPr/>
          <p:nvPr/>
        </p:nvSpPr>
        <p:spPr>
          <a:xfrm>
            <a:off x="7539157" y="5609630"/>
            <a:ext cx="6019086" cy="704374"/>
          </a:xfrm>
          <a:prstGeom prst="rect">
            <a:avLst/>
          </a:prstGeom>
          <a:noFill/>
          <a:ln/>
        </p:spPr>
        <p:txBody>
          <a:bodyPr wrap="square" rtlCol="0" anchor="t"/>
          <a:lstStyle/>
          <a:p>
            <a:pPr indent="0" marL="0">
              <a:lnSpc>
                <a:spcPts val="2774"/>
              </a:lnSpc>
              <a:buNone/>
            </a:pPr>
            <a:r>
              <a:rPr lang="en-US" sz="1734" dirty="0">
                <a:solidFill>
                  <a:srgbClr val="E0E4E6"/>
                </a:solidFill>
                <a:latin typeface="Barlow" pitchFamily="34" charset="0"/>
                <a:ea typeface="Barlow" pitchFamily="34" charset="-122"/>
                <a:cs typeface="Barlow" pitchFamily="34" charset="-120"/>
              </a:rPr>
              <a:t>AI applications often require access to sensitive data, raising concerns about privacy and data breaches.</a:t>
            </a:r>
            <a:endParaRPr lang="en-US" sz="1734" dirty="0"/>
          </a:p>
        </p:txBody>
      </p:sp>
      <p:sp>
        <p:nvSpPr>
          <p:cNvPr id="13" name="Shape 9"/>
          <p:cNvSpPr/>
          <p:nvPr/>
        </p:nvSpPr>
        <p:spPr>
          <a:xfrm>
            <a:off x="851892" y="6453664"/>
            <a:ext cx="12926497" cy="983694"/>
          </a:xfrm>
          <a:prstGeom prst="rect">
            <a:avLst/>
          </a:prstGeom>
          <a:solidFill>
            <a:srgbClr val="FFFFFF">
              <a:alpha val="4000"/>
            </a:srgbClr>
          </a:solidFill>
          <a:ln/>
        </p:spPr>
      </p:sp>
      <p:sp>
        <p:nvSpPr>
          <p:cNvPr id="14" name="Text 10"/>
          <p:cNvSpPr/>
          <p:nvPr/>
        </p:nvSpPr>
        <p:spPr>
          <a:xfrm>
            <a:off x="1072158" y="6593324"/>
            <a:ext cx="6019086" cy="352187"/>
          </a:xfrm>
          <a:prstGeom prst="rect">
            <a:avLst/>
          </a:prstGeom>
          <a:noFill/>
          <a:ln/>
        </p:spPr>
        <p:txBody>
          <a:bodyPr wrap="none" rtlCol="0" anchor="t"/>
          <a:lstStyle/>
          <a:p>
            <a:pPr indent="0" marL="0">
              <a:lnSpc>
                <a:spcPts val="2774"/>
              </a:lnSpc>
              <a:buNone/>
            </a:pPr>
            <a:r>
              <a:rPr lang="en-US" sz="1734" dirty="0">
                <a:solidFill>
                  <a:srgbClr val="E0E4E6"/>
                </a:solidFill>
                <a:latin typeface="Barlow" pitchFamily="34" charset="0"/>
                <a:ea typeface="Barlow" pitchFamily="34" charset="-122"/>
                <a:cs typeface="Barlow" pitchFamily="34" charset="-120"/>
              </a:rPr>
              <a:t>Job Displacement</a:t>
            </a:r>
            <a:endParaRPr lang="en-US" sz="1734" dirty="0"/>
          </a:p>
        </p:txBody>
      </p:sp>
      <p:sp>
        <p:nvSpPr>
          <p:cNvPr id="15" name="Text 11"/>
          <p:cNvSpPr/>
          <p:nvPr/>
        </p:nvSpPr>
        <p:spPr>
          <a:xfrm>
            <a:off x="7539157" y="6593324"/>
            <a:ext cx="6019086" cy="704374"/>
          </a:xfrm>
          <a:prstGeom prst="rect">
            <a:avLst/>
          </a:prstGeom>
          <a:noFill/>
          <a:ln/>
        </p:spPr>
        <p:txBody>
          <a:bodyPr wrap="square" rtlCol="0" anchor="t"/>
          <a:lstStyle/>
          <a:p>
            <a:pPr indent="0" marL="0">
              <a:lnSpc>
                <a:spcPts val="2774"/>
              </a:lnSpc>
              <a:buNone/>
            </a:pPr>
            <a:r>
              <a:rPr lang="en-US" sz="1734" dirty="0">
                <a:solidFill>
                  <a:srgbClr val="E0E4E6"/>
                </a:solidFill>
                <a:latin typeface="Barlow" pitchFamily="34" charset="0"/>
                <a:ea typeface="Barlow" pitchFamily="34" charset="-122"/>
                <a:cs typeface="Barlow" pitchFamily="34" charset="-120"/>
              </a:rPr>
              <a:t>The increasing use of AI in automation raises concerns about job displacement and the need for workforce retraining.</a:t>
            </a:r>
            <a:endParaRPr lang="en-US" sz="1734"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22409" y="2696885"/>
            <a:ext cx="5041463" cy="2835831"/>
          </a:xfrm>
          <a:prstGeom prst="rect">
            <a:avLst/>
          </a:prstGeom>
        </p:spPr>
      </p:pic>
      <p:sp>
        <p:nvSpPr>
          <p:cNvPr id="6" name="Text 1"/>
          <p:cNvSpPr/>
          <p:nvPr/>
        </p:nvSpPr>
        <p:spPr>
          <a:xfrm>
            <a:off x="6109335" y="880824"/>
            <a:ext cx="6398300" cy="494348"/>
          </a:xfrm>
          <a:prstGeom prst="rect">
            <a:avLst/>
          </a:prstGeom>
          <a:noFill/>
          <a:ln/>
        </p:spPr>
        <p:txBody>
          <a:bodyPr wrap="none" rtlCol="0" anchor="t"/>
          <a:lstStyle/>
          <a:p>
            <a:pPr indent="0" marL="0">
              <a:lnSpc>
                <a:spcPts val="3893"/>
              </a:lnSpc>
              <a:buNone/>
            </a:pPr>
            <a:r>
              <a:rPr lang="en-US" sz="3115" b="1" dirty="0">
                <a:solidFill>
                  <a:srgbClr val="F0FCFF"/>
                </a:solidFill>
                <a:latin typeface="Spline Sans" pitchFamily="34" charset="0"/>
                <a:ea typeface="Spline Sans" pitchFamily="34" charset="-122"/>
                <a:cs typeface="Spline Sans" pitchFamily="34" charset="-120"/>
              </a:rPr>
              <a:t>The Future of Artificial Intelligence</a:t>
            </a:r>
            <a:endParaRPr lang="en-US" sz="3115" dirty="0"/>
          </a:p>
        </p:txBody>
      </p:sp>
      <p:pic>
        <p:nvPicPr>
          <p:cNvPr id="7" name="Image 3" descr="preencoded.png">    </p:cNvPr>
          <p:cNvPicPr>
            <a:picLocks noChangeAspect="1"/>
          </p:cNvPicPr>
          <p:nvPr/>
        </p:nvPicPr>
        <p:blipFill>
          <a:blip r:embed="rId4"/>
          <a:stretch>
            <a:fillRect/>
          </a:stretch>
        </p:blipFill>
        <p:spPr>
          <a:xfrm>
            <a:off x="6109335" y="1642110"/>
            <a:ext cx="444937" cy="444937"/>
          </a:xfrm>
          <a:prstGeom prst="rect">
            <a:avLst/>
          </a:prstGeom>
        </p:spPr>
      </p:pic>
      <p:sp>
        <p:nvSpPr>
          <p:cNvPr id="8" name="Text 2"/>
          <p:cNvSpPr/>
          <p:nvPr/>
        </p:nvSpPr>
        <p:spPr>
          <a:xfrm>
            <a:off x="6109335" y="2264926"/>
            <a:ext cx="1977628" cy="247174"/>
          </a:xfrm>
          <a:prstGeom prst="rect">
            <a:avLst/>
          </a:prstGeom>
          <a:noFill/>
          <a:ln/>
        </p:spPr>
        <p:txBody>
          <a:bodyPr wrap="none" rtlCol="0" anchor="t"/>
          <a:lstStyle/>
          <a:p>
            <a:pPr algn="l" indent="0" marL="0">
              <a:lnSpc>
                <a:spcPts val="1947"/>
              </a:lnSpc>
              <a:buNone/>
            </a:pPr>
            <a:r>
              <a:rPr lang="en-US" sz="1557" b="1" dirty="0">
                <a:solidFill>
                  <a:srgbClr val="E0E4E6"/>
                </a:solidFill>
                <a:latin typeface="Spline Sans" pitchFamily="34" charset="0"/>
                <a:ea typeface="Spline Sans" pitchFamily="34" charset="-122"/>
                <a:cs typeface="Spline Sans" pitchFamily="34" charset="-120"/>
              </a:rPr>
              <a:t>Cognitive Computing</a:t>
            </a:r>
            <a:endParaRPr lang="en-US" sz="1557" dirty="0"/>
          </a:p>
        </p:txBody>
      </p:sp>
      <p:sp>
        <p:nvSpPr>
          <p:cNvPr id="9" name="Text 3"/>
          <p:cNvSpPr/>
          <p:nvPr/>
        </p:nvSpPr>
        <p:spPr>
          <a:xfrm>
            <a:off x="6109335" y="2618780"/>
            <a:ext cx="7898130" cy="569595"/>
          </a:xfrm>
          <a:prstGeom prst="rect">
            <a:avLst/>
          </a:prstGeom>
          <a:noFill/>
          <a:ln/>
        </p:spPr>
        <p:txBody>
          <a:bodyPr wrap="square" rtlCol="0" anchor="t"/>
          <a:lstStyle/>
          <a:p>
            <a:pPr algn="l" indent="0" marL="0">
              <a:lnSpc>
                <a:spcPts val="2242"/>
              </a:lnSpc>
              <a:buNone/>
            </a:pPr>
            <a:r>
              <a:rPr lang="en-US" sz="1402" dirty="0">
                <a:solidFill>
                  <a:srgbClr val="E0E4E6"/>
                </a:solidFill>
                <a:latin typeface="Barlow" pitchFamily="34" charset="0"/>
                <a:ea typeface="Barlow" pitchFamily="34" charset="-122"/>
                <a:cs typeface="Barlow" pitchFamily="34" charset="-120"/>
              </a:rPr>
              <a:t>AI will continue to advance, pushing the boundaries of human intelligence and enabling computers to solve complex problems.</a:t>
            </a:r>
            <a:endParaRPr lang="en-US" sz="1402" dirty="0"/>
          </a:p>
        </p:txBody>
      </p:sp>
      <p:pic>
        <p:nvPicPr>
          <p:cNvPr id="10" name="Image 4" descr="preencoded.png">    </p:cNvPr>
          <p:cNvPicPr>
            <a:picLocks noChangeAspect="1"/>
          </p:cNvPicPr>
          <p:nvPr/>
        </p:nvPicPr>
        <p:blipFill>
          <a:blip r:embed="rId5"/>
          <a:stretch>
            <a:fillRect/>
          </a:stretch>
        </p:blipFill>
        <p:spPr>
          <a:xfrm>
            <a:off x="6109335" y="3722251"/>
            <a:ext cx="444937" cy="444937"/>
          </a:xfrm>
          <a:prstGeom prst="rect">
            <a:avLst/>
          </a:prstGeom>
        </p:spPr>
      </p:pic>
      <p:sp>
        <p:nvSpPr>
          <p:cNvPr id="11" name="Text 4"/>
          <p:cNvSpPr/>
          <p:nvPr/>
        </p:nvSpPr>
        <p:spPr>
          <a:xfrm>
            <a:off x="6109335" y="4345067"/>
            <a:ext cx="2595801" cy="247174"/>
          </a:xfrm>
          <a:prstGeom prst="rect">
            <a:avLst/>
          </a:prstGeom>
          <a:noFill/>
          <a:ln/>
        </p:spPr>
        <p:txBody>
          <a:bodyPr wrap="none" rtlCol="0" anchor="t"/>
          <a:lstStyle/>
          <a:p>
            <a:pPr algn="l" indent="0" marL="0">
              <a:lnSpc>
                <a:spcPts val="1947"/>
              </a:lnSpc>
              <a:buNone/>
            </a:pPr>
            <a:r>
              <a:rPr lang="en-US" sz="1557" b="1" dirty="0">
                <a:solidFill>
                  <a:srgbClr val="E0E4E6"/>
                </a:solidFill>
                <a:latin typeface="Spline Sans" pitchFamily="34" charset="0"/>
                <a:ea typeface="Spline Sans" pitchFamily="34" charset="-122"/>
                <a:cs typeface="Spline Sans" pitchFamily="34" charset="-120"/>
              </a:rPr>
              <a:t>Human-Robot Collaboration</a:t>
            </a:r>
            <a:endParaRPr lang="en-US" sz="1557" dirty="0"/>
          </a:p>
        </p:txBody>
      </p:sp>
      <p:sp>
        <p:nvSpPr>
          <p:cNvPr id="12" name="Text 5"/>
          <p:cNvSpPr/>
          <p:nvPr/>
        </p:nvSpPr>
        <p:spPr>
          <a:xfrm>
            <a:off x="6109335" y="4698921"/>
            <a:ext cx="7898130" cy="569595"/>
          </a:xfrm>
          <a:prstGeom prst="rect">
            <a:avLst/>
          </a:prstGeom>
          <a:noFill/>
          <a:ln/>
        </p:spPr>
        <p:txBody>
          <a:bodyPr wrap="square" rtlCol="0" anchor="t"/>
          <a:lstStyle/>
          <a:p>
            <a:pPr algn="l" indent="0" marL="0">
              <a:lnSpc>
                <a:spcPts val="2242"/>
              </a:lnSpc>
              <a:buNone/>
            </a:pPr>
            <a:r>
              <a:rPr lang="en-US" sz="1402" dirty="0">
                <a:solidFill>
                  <a:srgbClr val="E0E4E6"/>
                </a:solidFill>
                <a:latin typeface="Barlow" pitchFamily="34" charset="0"/>
                <a:ea typeface="Barlow" pitchFamily="34" charset="-122"/>
                <a:cs typeface="Barlow" pitchFamily="34" charset="-120"/>
              </a:rPr>
              <a:t>AI will augment human capabilities, leading to partnerships between humans and robots in various domains, such as healthcare and manufacturing.</a:t>
            </a:r>
            <a:endParaRPr lang="en-US" sz="1402" dirty="0"/>
          </a:p>
        </p:txBody>
      </p:sp>
      <p:pic>
        <p:nvPicPr>
          <p:cNvPr id="13" name="Image 5" descr="preencoded.png">    </p:cNvPr>
          <p:cNvPicPr>
            <a:picLocks noChangeAspect="1"/>
          </p:cNvPicPr>
          <p:nvPr/>
        </p:nvPicPr>
        <p:blipFill>
          <a:blip r:embed="rId6"/>
          <a:stretch>
            <a:fillRect/>
          </a:stretch>
        </p:blipFill>
        <p:spPr>
          <a:xfrm>
            <a:off x="6109335" y="5802392"/>
            <a:ext cx="444937" cy="444937"/>
          </a:xfrm>
          <a:prstGeom prst="rect">
            <a:avLst/>
          </a:prstGeom>
        </p:spPr>
      </p:pic>
      <p:sp>
        <p:nvSpPr>
          <p:cNvPr id="14" name="Text 6"/>
          <p:cNvSpPr/>
          <p:nvPr/>
        </p:nvSpPr>
        <p:spPr>
          <a:xfrm>
            <a:off x="6109335" y="6425208"/>
            <a:ext cx="1977628" cy="247174"/>
          </a:xfrm>
          <a:prstGeom prst="rect">
            <a:avLst/>
          </a:prstGeom>
          <a:noFill/>
          <a:ln/>
        </p:spPr>
        <p:txBody>
          <a:bodyPr wrap="none" rtlCol="0" anchor="t"/>
          <a:lstStyle/>
          <a:p>
            <a:pPr algn="l" indent="0" marL="0">
              <a:lnSpc>
                <a:spcPts val="1947"/>
              </a:lnSpc>
              <a:buNone/>
            </a:pPr>
            <a:r>
              <a:rPr lang="en-US" sz="1557" b="1" dirty="0">
                <a:solidFill>
                  <a:srgbClr val="E0E4E6"/>
                </a:solidFill>
                <a:latin typeface="Spline Sans" pitchFamily="34" charset="0"/>
                <a:ea typeface="Spline Sans" pitchFamily="34" charset="-122"/>
                <a:cs typeface="Spline Sans" pitchFamily="34" charset="-120"/>
              </a:rPr>
              <a:t>AI for Social Good</a:t>
            </a:r>
            <a:endParaRPr lang="en-US" sz="1557" dirty="0"/>
          </a:p>
        </p:txBody>
      </p:sp>
      <p:sp>
        <p:nvSpPr>
          <p:cNvPr id="15" name="Text 7"/>
          <p:cNvSpPr/>
          <p:nvPr/>
        </p:nvSpPr>
        <p:spPr>
          <a:xfrm>
            <a:off x="6109335" y="6779062"/>
            <a:ext cx="7898130" cy="569595"/>
          </a:xfrm>
          <a:prstGeom prst="rect">
            <a:avLst/>
          </a:prstGeom>
          <a:noFill/>
          <a:ln/>
        </p:spPr>
        <p:txBody>
          <a:bodyPr wrap="square" rtlCol="0" anchor="t"/>
          <a:lstStyle/>
          <a:p>
            <a:pPr algn="l" indent="0" marL="0">
              <a:lnSpc>
                <a:spcPts val="2242"/>
              </a:lnSpc>
              <a:buNone/>
            </a:pPr>
            <a:r>
              <a:rPr lang="en-US" sz="1402" dirty="0">
                <a:solidFill>
                  <a:srgbClr val="E0E4E6"/>
                </a:solidFill>
                <a:latin typeface="Barlow" pitchFamily="34" charset="0"/>
                <a:ea typeface="Barlow" pitchFamily="34" charset="-122"/>
                <a:cs typeface="Barlow" pitchFamily="34" charset="-120"/>
              </a:rPr>
              <a:t>AI will be used to address global challenges such as climate change, poverty, and disease, leveraging its power for positive impact.</a:t>
            </a:r>
            <a:endParaRPr lang="en-US" sz="1402"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2024-08-05T13:58:28Z</dcterms:created>
  <dcterms:modified xsi:type="dcterms:W3CDTF">2024-08-05T13:58:28Z</dcterms:modified>
</cp:coreProperties>
</file>